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57" r:id="rId3"/>
    <p:sldId id="275" r:id="rId4"/>
    <p:sldId id="276" r:id="rId5"/>
    <p:sldId id="274" r:id="rId6"/>
    <p:sldId id="258" r:id="rId7"/>
    <p:sldId id="260" r:id="rId8"/>
    <p:sldId id="259" r:id="rId9"/>
    <p:sldId id="277" r:id="rId10"/>
    <p:sldId id="261" r:id="rId11"/>
    <p:sldId id="262" r:id="rId12"/>
    <p:sldId id="263" r:id="rId13"/>
    <p:sldId id="264" r:id="rId14"/>
    <p:sldId id="268" r:id="rId15"/>
    <p:sldId id="265" r:id="rId16"/>
    <p:sldId id="266" r:id="rId17"/>
    <p:sldId id="267" r:id="rId18"/>
    <p:sldId id="269" r:id="rId19"/>
    <p:sldId id="273" r:id="rId20"/>
    <p:sldId id="278" r:id="rId21"/>
    <p:sldId id="279" r:id="rId22"/>
    <p:sldId id="271" r:id="rId23"/>
    <p:sldId id="27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12"/>
    <p:restoredTop sz="70863"/>
  </p:normalViewPr>
  <p:slideViewPr>
    <p:cSldViewPr snapToGrid="0">
      <p:cViewPr>
        <p:scale>
          <a:sx n="90" d="100"/>
          <a:sy n="90" d="100"/>
        </p:scale>
        <p:origin x="1472"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40ED4B-6694-164D-8BF2-63AC05EC955D}" type="datetimeFigureOut">
              <a:rPr lang="en-US" smtClean="0"/>
              <a:t>7/29/23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0E3667-462D-7542-9FB6-45E6025E0241}" type="slidenum">
              <a:rPr lang="en-US" smtClean="0"/>
              <a:t>‹#›</a:t>
            </a:fld>
            <a:endParaRPr lang="en-US"/>
          </a:p>
        </p:txBody>
      </p:sp>
    </p:spTree>
    <p:extLst>
      <p:ext uri="{BB962C8B-B14F-4D97-AF65-F5344CB8AC3E}">
        <p14:creationId xmlns:p14="http://schemas.microsoft.com/office/powerpoint/2010/main" val="1638212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american-historama.org/1829-1841-jacksonian-era/victory-or-death-letter.ht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0E3667-462D-7542-9FB6-45E6025E0241}" type="slidenum">
              <a:rPr lang="en-US" smtClean="0"/>
              <a:t>1</a:t>
            </a:fld>
            <a:endParaRPr lang="en-US"/>
          </a:p>
        </p:txBody>
      </p:sp>
    </p:spTree>
    <p:extLst>
      <p:ext uri="{BB962C8B-B14F-4D97-AF65-F5344CB8AC3E}">
        <p14:creationId xmlns:p14="http://schemas.microsoft.com/office/powerpoint/2010/main" val="163671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0E3667-462D-7542-9FB6-45E6025E0241}" type="slidenum">
              <a:rPr lang="en-US" smtClean="0"/>
              <a:t>10</a:t>
            </a:fld>
            <a:endParaRPr lang="en-US"/>
          </a:p>
        </p:txBody>
      </p:sp>
    </p:spTree>
    <p:extLst>
      <p:ext uri="{BB962C8B-B14F-4D97-AF65-F5344CB8AC3E}">
        <p14:creationId xmlns:p14="http://schemas.microsoft.com/office/powerpoint/2010/main" val="2313377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 typeface="Arial" panose="020B0604020202020204" pitchFamily="34" charset="0"/>
              <a:buChar char="•"/>
            </a:pPr>
            <a:r>
              <a:rPr lang="en-US" dirty="0">
                <a:solidFill>
                  <a:srgbClr val="000000"/>
                </a:solidFill>
                <a:effectLst/>
                <a:latin typeface="Helvetica Neue" panose="02000503000000020004" pitchFamily="2" charset="0"/>
              </a:rPr>
              <a:t>This list is not even pretending to be complete, but here we go..</a:t>
            </a:r>
          </a:p>
          <a:p>
            <a:endParaRPr lang="en-US" b="0" i="0" u="none" strike="noStrike" dirty="0">
              <a:solidFill>
                <a:srgbClr val="27272A"/>
              </a:solidFill>
              <a:effectLst/>
              <a:latin typeface="__Poppins_3bfef9"/>
            </a:endParaRPr>
          </a:p>
          <a:p>
            <a:r>
              <a:rPr lang="en-US" b="0" i="0" u="none" strike="noStrike" dirty="0">
                <a:solidFill>
                  <a:srgbClr val="27272A"/>
                </a:solidFill>
                <a:effectLst/>
                <a:latin typeface="__Poppins_3bfef9"/>
              </a:rPr>
              <a:t>Santa Anna fought on both sides of nearly every issue of the day. In 1821, he supported </a:t>
            </a:r>
            <a:r>
              <a:rPr lang="en-US" b="0" i="0" u="none" strike="noStrike" dirty="0" err="1">
                <a:solidFill>
                  <a:srgbClr val="27272A"/>
                </a:solidFill>
                <a:effectLst/>
                <a:latin typeface="__Poppins_3bfef9"/>
              </a:rPr>
              <a:t>Agustín</a:t>
            </a:r>
            <a:r>
              <a:rPr lang="en-US" b="0" i="0" u="none" strike="noStrike" dirty="0">
                <a:solidFill>
                  <a:srgbClr val="27272A"/>
                </a:solidFill>
                <a:effectLst/>
                <a:latin typeface="__Poppins_3bfef9"/>
              </a:rPr>
              <a:t> de Iturbide and the war for Mexican independence, but in 1823, he helped overthrow Iturbide. In 1828, he backed Vicente Guerrero for president, only to help depose him later. Santa Anna gained much prestige in 1829 when he fought against Spain’s attempt to reconquer Mexico, and he became known as the Hero of Tampico. This surge of glory helped him gain the presidency in 1833 as a federalist, but he soon switched to centralism and became a dictator. He was exiled to Cuba in 1839, but he returned to Mexico in 1841 and was elected president again in 1842. He lost Texas to the United States in 1836 and was defeated by the United States in the Mexican-American War (1846–48) </a:t>
            </a:r>
            <a:endParaRPr lang="en-US" dirty="0"/>
          </a:p>
        </p:txBody>
      </p:sp>
      <p:sp>
        <p:nvSpPr>
          <p:cNvPr id="4" name="Slide Number Placeholder 3"/>
          <p:cNvSpPr>
            <a:spLocks noGrp="1"/>
          </p:cNvSpPr>
          <p:nvPr>
            <p:ph type="sldNum" sz="quarter" idx="5"/>
          </p:nvPr>
        </p:nvSpPr>
        <p:spPr/>
        <p:txBody>
          <a:bodyPr/>
          <a:lstStyle/>
          <a:p>
            <a:fld id="{020E3667-462D-7542-9FB6-45E6025E0241}" type="slidenum">
              <a:rPr lang="en-US" smtClean="0"/>
              <a:t>11</a:t>
            </a:fld>
            <a:endParaRPr lang="en-US"/>
          </a:p>
        </p:txBody>
      </p:sp>
    </p:spTree>
    <p:extLst>
      <p:ext uri="{BB962C8B-B14F-4D97-AF65-F5344CB8AC3E}">
        <p14:creationId xmlns:p14="http://schemas.microsoft.com/office/powerpoint/2010/main" val="201084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0E3667-462D-7542-9FB6-45E6025E0241}" type="slidenum">
              <a:rPr lang="en-US" smtClean="0"/>
              <a:t>12</a:t>
            </a:fld>
            <a:endParaRPr lang="en-US"/>
          </a:p>
        </p:txBody>
      </p:sp>
    </p:spTree>
    <p:extLst>
      <p:ext uri="{BB962C8B-B14F-4D97-AF65-F5344CB8AC3E}">
        <p14:creationId xmlns:p14="http://schemas.microsoft.com/office/powerpoint/2010/main" val="3567599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endParaRPr>
          </a:p>
          <a:p>
            <a:pPr marL="742950" lvl="1" indent="-285750">
              <a:buFont typeface="Arial" panose="020B0604020202020204" pitchFamily="34" charset="0"/>
              <a:buChar char="•"/>
            </a:pPr>
            <a:r>
              <a:rPr lang="en-US" dirty="0">
                <a:solidFill>
                  <a:srgbClr val="000000"/>
                </a:solidFill>
                <a:effectLst/>
                <a:latin typeface="Helvetica Neue" panose="02000503000000020004" pitchFamily="2" charset="0"/>
              </a:rPr>
              <a:t>October 2, 1835: The Battle of Gonzales marks the start of the Texas Revolution, as Texans successfully resist Mexican soldiers trying to take a cannon.</a:t>
            </a:r>
          </a:p>
          <a:p>
            <a:pPr marL="742950" lvl="1" indent="-285750">
              <a:buFont typeface="Arial" panose="020B0604020202020204" pitchFamily="34" charset="0"/>
              <a:buChar char="•"/>
            </a:pPr>
            <a:r>
              <a:rPr lang="en-US" dirty="0">
                <a:solidFill>
                  <a:srgbClr val="000000"/>
                </a:solidFill>
                <a:effectLst/>
                <a:latin typeface="Helvetica Neue" panose="02000503000000020004" pitchFamily="2" charset="0"/>
              </a:rPr>
              <a:t>October 28, 1835: Texans capture Goliad and gain control of the town.</a:t>
            </a:r>
          </a:p>
          <a:p>
            <a:pPr marL="742950" lvl="1" indent="-285750">
              <a:buFont typeface="Arial" panose="020B0604020202020204" pitchFamily="34" charset="0"/>
              <a:buChar char="•"/>
            </a:pPr>
            <a:r>
              <a:rPr lang="en-US" dirty="0">
                <a:solidFill>
                  <a:srgbClr val="000000"/>
                </a:solidFill>
                <a:effectLst/>
                <a:latin typeface="Helvetica Neue" panose="02000503000000020004" pitchFamily="2" charset="0"/>
              </a:rPr>
              <a:t>November 4, 1835: The Consultation, a meeting of Texan leaders, is held in San Felipe de Austin to discuss the future of Texas.</a:t>
            </a:r>
          </a:p>
          <a:p>
            <a:pPr marL="742950" lvl="1" indent="-285750">
              <a:buFont typeface="Arial" panose="020B0604020202020204" pitchFamily="34" charset="0"/>
              <a:buChar char="•"/>
            </a:pPr>
            <a:r>
              <a:rPr lang="en-US" dirty="0">
                <a:solidFill>
                  <a:srgbClr val="000000"/>
                </a:solidFill>
                <a:effectLst/>
                <a:latin typeface="Helvetica Neue" panose="02000503000000020004" pitchFamily="2" charset="0"/>
              </a:rPr>
              <a:t>November 26, 1835: The Texan army captures San Antonio from Mexican forces in the Battle of Bexar.</a:t>
            </a:r>
          </a:p>
          <a:p>
            <a:pPr marL="742950" lvl="1" indent="-285750">
              <a:buFont typeface="Arial" panose="020B0604020202020204" pitchFamily="34" charset="0"/>
              <a:buChar char="•"/>
            </a:pPr>
            <a:r>
              <a:rPr lang="en-US" dirty="0">
                <a:solidFill>
                  <a:srgbClr val="000000"/>
                </a:solidFill>
                <a:effectLst/>
                <a:latin typeface="Helvetica Neue" panose="02000503000000020004" pitchFamily="2" charset="0"/>
              </a:rPr>
              <a:t>March 6, 1836: The Battle of the Alamo takes place, as Mexican forces led by General Santa Anna attack and defeat a group of Texan soldiers defending the Alamo Mission in San Antonio. All of the defenders, including Davy Crockett and Jim Bowie, are killed.</a:t>
            </a:r>
          </a:p>
          <a:p>
            <a:pPr marL="742950" lvl="1" indent="-285750">
              <a:buFont typeface="Arial" panose="020B0604020202020204" pitchFamily="34" charset="0"/>
              <a:buChar char="•"/>
            </a:pPr>
            <a:r>
              <a:rPr lang="en-US" dirty="0">
                <a:solidFill>
                  <a:srgbClr val="000000"/>
                </a:solidFill>
                <a:effectLst/>
                <a:latin typeface="Helvetica Neue" panose="02000503000000020004" pitchFamily="2" charset="0"/>
              </a:rPr>
              <a:t>March 27, 1836: The Goliad Massacre occurs, as Mexican soldiers execute over 300 Texan prisoners of war at Goliad.</a:t>
            </a:r>
          </a:p>
          <a:p>
            <a:pPr marL="742950" lvl="1" indent="-285750">
              <a:buFont typeface="Arial" panose="020B0604020202020204" pitchFamily="34" charset="0"/>
              <a:buChar char="•"/>
            </a:pPr>
            <a:r>
              <a:rPr lang="en-US" dirty="0">
                <a:solidFill>
                  <a:srgbClr val="000000"/>
                </a:solidFill>
                <a:effectLst/>
                <a:latin typeface="Helvetica Neue" panose="02000503000000020004" pitchFamily="2" charset="0"/>
              </a:rPr>
              <a:t>April 21, 1836: The Battle of San Jacinto takes place, as the Texan army led by General Sam Houston defeats the Mexican army led by General Santa Anna. Santa Anna is captured and forced to sign the Treaty of Velasco, recognizing the independence of Texas.</a:t>
            </a:r>
          </a:p>
          <a:p>
            <a:endParaRPr lang="en-US" dirty="0"/>
          </a:p>
        </p:txBody>
      </p:sp>
      <p:sp>
        <p:nvSpPr>
          <p:cNvPr id="4" name="Slide Number Placeholder 3"/>
          <p:cNvSpPr>
            <a:spLocks noGrp="1"/>
          </p:cNvSpPr>
          <p:nvPr>
            <p:ph type="sldNum" sz="quarter" idx="5"/>
          </p:nvPr>
        </p:nvSpPr>
        <p:spPr/>
        <p:txBody>
          <a:bodyPr/>
          <a:lstStyle/>
          <a:p>
            <a:fld id="{020E3667-462D-7542-9FB6-45E6025E0241}" type="slidenum">
              <a:rPr lang="en-US" smtClean="0"/>
              <a:t>13</a:t>
            </a:fld>
            <a:endParaRPr lang="en-US"/>
          </a:p>
        </p:txBody>
      </p:sp>
    </p:spTree>
    <p:extLst>
      <p:ext uri="{BB962C8B-B14F-4D97-AF65-F5344CB8AC3E}">
        <p14:creationId xmlns:p14="http://schemas.microsoft.com/office/powerpoint/2010/main" val="3506353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0E3667-462D-7542-9FB6-45E6025E0241}" type="slidenum">
              <a:rPr lang="en-US" smtClean="0"/>
              <a:t>14</a:t>
            </a:fld>
            <a:endParaRPr lang="en-US"/>
          </a:p>
        </p:txBody>
      </p:sp>
    </p:spTree>
    <p:extLst>
      <p:ext uri="{BB962C8B-B14F-4D97-AF65-F5344CB8AC3E}">
        <p14:creationId xmlns:p14="http://schemas.microsoft.com/office/powerpoint/2010/main" val="2085804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endParaRPr>
          </a:p>
          <a:p>
            <a:pPr marL="742950" lvl="1" indent="-285750">
              <a:buFont typeface="Arial" panose="020B0604020202020204" pitchFamily="34" charset="0"/>
              <a:buChar char="•"/>
            </a:pPr>
            <a:r>
              <a:rPr lang="en-US" dirty="0">
                <a:solidFill>
                  <a:srgbClr val="000000"/>
                </a:solidFill>
                <a:effectLst/>
                <a:latin typeface="Helvetica Neue" panose="02000503000000020004" pitchFamily="2" charset="0"/>
              </a:rPr>
              <a:t>Backstory - The Alamo has been documented quite well and for those that do not know, Col. William B. Travis knew that this was fight to the death. The whole reason the Alamo took place was to delay the Mexican advance so the Sam Houston could deploy an army.</a:t>
            </a:r>
          </a:p>
          <a:p>
            <a:pPr marL="742950" lvl="1" indent="-285750">
              <a:buFont typeface="Arial" panose="020B0604020202020204" pitchFamily="34" charset="0"/>
              <a:buChar char="•"/>
            </a:pPr>
            <a:r>
              <a:rPr lang="en-US" dirty="0">
                <a:solidFill>
                  <a:srgbClr val="000000"/>
                </a:solidFill>
                <a:effectLst/>
                <a:latin typeface="Helvetica Neue" panose="02000503000000020004" pitchFamily="2" charset="0"/>
              </a:rPr>
              <a:t>While 13 days might not seem a long time, it was 13 days, that led to victory</a:t>
            </a:r>
          </a:p>
          <a:p>
            <a:endParaRPr lang="en-US" dirty="0"/>
          </a:p>
        </p:txBody>
      </p:sp>
      <p:sp>
        <p:nvSpPr>
          <p:cNvPr id="4" name="Slide Number Placeholder 3"/>
          <p:cNvSpPr>
            <a:spLocks noGrp="1"/>
          </p:cNvSpPr>
          <p:nvPr>
            <p:ph type="sldNum" sz="quarter" idx="5"/>
          </p:nvPr>
        </p:nvSpPr>
        <p:spPr/>
        <p:txBody>
          <a:bodyPr/>
          <a:lstStyle/>
          <a:p>
            <a:fld id="{020E3667-462D-7542-9FB6-45E6025E0241}" type="slidenum">
              <a:rPr lang="en-US" smtClean="0"/>
              <a:t>15</a:t>
            </a:fld>
            <a:endParaRPr lang="en-US"/>
          </a:p>
        </p:txBody>
      </p:sp>
    </p:spTree>
    <p:extLst>
      <p:ext uri="{BB962C8B-B14F-4D97-AF65-F5344CB8AC3E}">
        <p14:creationId xmlns:p14="http://schemas.microsoft.com/office/powerpoint/2010/main" val="705695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0E3667-462D-7542-9FB6-45E6025E0241}" type="slidenum">
              <a:rPr lang="en-US" smtClean="0"/>
              <a:t>16</a:t>
            </a:fld>
            <a:endParaRPr lang="en-US"/>
          </a:p>
        </p:txBody>
      </p:sp>
    </p:spTree>
    <p:extLst>
      <p:ext uri="{BB962C8B-B14F-4D97-AF65-F5344CB8AC3E}">
        <p14:creationId xmlns:p14="http://schemas.microsoft.com/office/powerpoint/2010/main" val="456528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1" u="none" strike="noStrike" dirty="0">
                <a:solidFill>
                  <a:srgbClr val="000000"/>
                </a:solidFill>
                <a:effectLst/>
                <a:latin typeface="Arial" panose="020B0604020202020204" pitchFamily="34" charset="0"/>
              </a:rPr>
              <a:t>Battle of the Alamo Timeline Fact 1: </a:t>
            </a:r>
            <a:r>
              <a:rPr lang="en-US" b="0" i="0" u="none" strike="noStrike" dirty="0">
                <a:effectLst/>
                <a:latin typeface="Arial" panose="020B0604020202020204" pitchFamily="34" charset="0"/>
              </a:rPr>
              <a:t>The Texas Revolution began in October 1835 with the Battle of Gonzales. </a:t>
            </a:r>
            <a:r>
              <a:rPr lang="en-US" b="0" i="1" u="none" strike="noStrike" dirty="0">
                <a:solidFill>
                  <a:srgbClr val="000000"/>
                </a:solidFill>
                <a:effectLst/>
                <a:latin typeface="Arial" panose="020B0604020202020204" pitchFamily="34" charset="0"/>
              </a:rPr>
              <a:t>Battle of the Alamo Timeline Fact 2: </a:t>
            </a:r>
            <a:r>
              <a:rPr lang="en-US" b="0" i="0" u="none" strike="noStrike" dirty="0">
                <a:solidFill>
                  <a:srgbClr val="000000"/>
                </a:solidFill>
                <a:effectLst/>
                <a:latin typeface="Arial" panose="020B0604020202020204" pitchFamily="34" charset="0"/>
              </a:rPr>
              <a:t>The siege started in February 23, 1836 and ended on March 6, 1836. 180 Americans were laid to siege by the Mexican Army consisting of 4000 soldiers led by General Santa Anna during the Battle of the Alamo </a:t>
            </a:r>
            <a:endParaRPr lang="en-US" b="0" i="0" u="none" strike="noStrike" dirty="0">
              <a:solidFill>
                <a:srgbClr val="000000"/>
              </a:solidFill>
              <a:effectLst/>
              <a:latin typeface="-webkit-standard"/>
            </a:endParaRPr>
          </a:p>
          <a:p>
            <a:pPr algn="l"/>
            <a:r>
              <a:rPr lang="en-US" b="0" i="1" u="none" strike="noStrike" dirty="0">
                <a:solidFill>
                  <a:srgbClr val="000000"/>
                </a:solidFill>
                <a:effectLst/>
                <a:latin typeface="Arial" panose="020B0604020202020204" pitchFamily="34" charset="0"/>
              </a:rPr>
              <a:t>Battle of the Alamo Timeline Fact 3: </a:t>
            </a:r>
            <a:r>
              <a:rPr lang="en-US" b="0" i="0" u="none" strike="noStrike" dirty="0">
                <a:effectLst/>
                <a:latin typeface="Arial" panose="020B0604020202020204" pitchFamily="34" charset="0"/>
              </a:rPr>
              <a:t>The Alamo was originally built in 1718 as Roman Catholic Franciscan mission and then used as a garrison for the Mexican army</a:t>
            </a:r>
          </a:p>
          <a:p>
            <a:pPr algn="l"/>
            <a:r>
              <a:rPr lang="en-US" b="0" i="1" u="none" strike="noStrike" dirty="0">
                <a:solidFill>
                  <a:srgbClr val="000000"/>
                </a:solidFill>
                <a:effectLst/>
                <a:latin typeface="Arial" panose="020B0604020202020204" pitchFamily="34" charset="0"/>
              </a:rPr>
              <a:t>Battle of the Alamo Timeline Fact 4: </a:t>
            </a:r>
            <a:r>
              <a:rPr lang="en-US" b="0" i="0" u="none" strike="noStrike" dirty="0">
                <a:solidFill>
                  <a:srgbClr val="000000"/>
                </a:solidFill>
                <a:effectLst/>
                <a:latin typeface="Arial" panose="020B0604020202020204" pitchFamily="34" charset="0"/>
              </a:rPr>
              <a:t>November 1835: Sam Houston was selected as Commander-in-Chief of the Texas Army</a:t>
            </a:r>
            <a:endParaRPr lang="en-US" b="0" i="0" u="none" strike="noStrike" dirty="0">
              <a:solidFill>
                <a:srgbClr val="000000"/>
              </a:solidFill>
              <a:effectLst/>
              <a:latin typeface="-webkit-standard"/>
            </a:endParaRPr>
          </a:p>
          <a:p>
            <a:pPr algn="l"/>
            <a:r>
              <a:rPr lang="en-US" b="0" i="1" u="none" strike="noStrike" dirty="0">
                <a:solidFill>
                  <a:srgbClr val="000000"/>
                </a:solidFill>
                <a:effectLst/>
                <a:latin typeface="Arial" panose="020B0604020202020204" pitchFamily="34" charset="0"/>
              </a:rPr>
              <a:t>Battle of the Alamo Timeline Fact 6: </a:t>
            </a:r>
            <a:r>
              <a:rPr lang="en-US" b="0" i="0" u="none" strike="noStrike" dirty="0">
                <a:effectLst/>
                <a:latin typeface="Arial" panose="020B0604020202020204" pitchFamily="34" charset="0"/>
              </a:rPr>
              <a:t>January 17, 1836: Jim Bowie arrives at the garrison to evaluate the situation - Sam Houston had suggested he remove the artillery and blow up the Alamo. The decision is made to defend the garrison</a:t>
            </a:r>
          </a:p>
          <a:p>
            <a:pPr algn="l"/>
            <a:r>
              <a:rPr lang="en-US" b="0" i="1" u="none" strike="noStrike" dirty="0">
                <a:solidFill>
                  <a:srgbClr val="000000"/>
                </a:solidFill>
                <a:effectLst/>
                <a:latin typeface="Arial" panose="020B0604020202020204" pitchFamily="34" charset="0"/>
              </a:rPr>
              <a:t>Battle of the Alamo Timeline Fact 7: </a:t>
            </a:r>
            <a:r>
              <a:rPr lang="en-US" b="0" i="0" u="none" strike="noStrike" dirty="0">
                <a:solidFill>
                  <a:srgbClr val="000000"/>
                </a:solidFill>
                <a:effectLst/>
                <a:latin typeface="Arial" panose="020B0604020202020204" pitchFamily="34" charset="0"/>
              </a:rPr>
              <a:t>February 3, 1836: Colonel William B. Travis arrives at the garrison</a:t>
            </a:r>
            <a:endParaRPr lang="en-US" b="0" i="0" u="none" strike="noStrike" dirty="0">
              <a:solidFill>
                <a:srgbClr val="000000"/>
              </a:solidFill>
              <a:effectLst/>
              <a:latin typeface="-webkit-standard"/>
            </a:endParaRPr>
          </a:p>
          <a:p>
            <a:r>
              <a:rPr lang="en-US" b="0" i="1" u="none" strike="noStrike" dirty="0">
                <a:solidFill>
                  <a:srgbClr val="000000"/>
                </a:solidFill>
                <a:effectLst/>
                <a:latin typeface="Arial" panose="020B0604020202020204" pitchFamily="34" charset="0"/>
              </a:rPr>
              <a:t>Battle of the Alamo Timeline Fact 8: </a:t>
            </a:r>
            <a:r>
              <a:rPr lang="en-US" b="0" i="0" u="none" strike="noStrike" dirty="0">
                <a:effectLst/>
                <a:latin typeface="Arial" panose="020B0604020202020204" pitchFamily="34" charset="0"/>
              </a:rPr>
              <a:t>February 8, 1836: Davy Crocket arrives at the garrison with a group of Tennessee volunteers</a:t>
            </a:r>
          </a:p>
          <a:p>
            <a:pPr algn="l"/>
            <a:r>
              <a:rPr lang="en-US" b="0" i="1" u="none" strike="noStrike" dirty="0">
                <a:solidFill>
                  <a:srgbClr val="000000"/>
                </a:solidFill>
                <a:effectLst/>
                <a:latin typeface="Arial" panose="020B0604020202020204" pitchFamily="34" charset="0"/>
              </a:rPr>
              <a:t>Battle of the Alamo Timeline Fact 9: </a:t>
            </a:r>
            <a:r>
              <a:rPr lang="en-US" b="0" i="0" u="none" strike="noStrike" dirty="0">
                <a:solidFill>
                  <a:srgbClr val="000000"/>
                </a:solidFill>
                <a:effectLst/>
                <a:latin typeface="Arial" panose="020B0604020202020204" pitchFamily="34" charset="0"/>
              </a:rPr>
              <a:t>February 11, 1836: Neill becomes ill and leaves the garrison</a:t>
            </a:r>
            <a:endParaRPr lang="en-US" b="0" i="0" u="none" strike="noStrike" dirty="0">
              <a:solidFill>
                <a:srgbClr val="000000"/>
              </a:solidFill>
              <a:effectLst/>
              <a:latin typeface="-webkit-standard"/>
            </a:endParaRPr>
          </a:p>
          <a:p>
            <a:pPr algn="l"/>
            <a:r>
              <a:rPr lang="en-US" b="0" i="1" u="none" strike="noStrike" dirty="0">
                <a:solidFill>
                  <a:srgbClr val="000000"/>
                </a:solidFill>
                <a:effectLst/>
                <a:latin typeface="Arial" panose="020B0604020202020204" pitchFamily="34" charset="0"/>
              </a:rPr>
              <a:t>Battle of the Alamo Timeline Fact 10: </a:t>
            </a:r>
            <a:r>
              <a:rPr lang="en-US" b="0" i="0" u="none" strike="noStrike" dirty="0">
                <a:effectLst/>
                <a:latin typeface="Arial" panose="020B0604020202020204" pitchFamily="34" charset="0"/>
              </a:rPr>
              <a:t>February 11, 1836: Neill transfers command to William B. Travis, the highest-ranking regular army officer in the garrison</a:t>
            </a:r>
          </a:p>
          <a:p>
            <a:pPr algn="l"/>
            <a:r>
              <a:rPr lang="en-US" b="0" i="1" u="none" strike="noStrike" dirty="0">
                <a:solidFill>
                  <a:srgbClr val="000000"/>
                </a:solidFill>
                <a:effectLst/>
                <a:latin typeface="Arial" panose="020B0604020202020204" pitchFamily="34" charset="0"/>
              </a:rPr>
              <a:t>Battle of the Alamo Timeline Fact 11: </a:t>
            </a:r>
            <a:r>
              <a:rPr lang="en-US" b="0" i="0" u="none" strike="noStrike" dirty="0">
                <a:solidFill>
                  <a:srgbClr val="000000"/>
                </a:solidFill>
                <a:effectLst/>
                <a:latin typeface="Arial" panose="020B0604020202020204" pitchFamily="34" charset="0"/>
              </a:rPr>
              <a:t>February 12, 1836 : William Travis and Jim Bowie argue over who has command of the garrison</a:t>
            </a:r>
            <a:endParaRPr lang="en-US" b="0" i="0" u="none" strike="noStrike" dirty="0">
              <a:solidFill>
                <a:srgbClr val="000000"/>
              </a:solidFill>
              <a:effectLst/>
              <a:latin typeface="-webkit-standard"/>
            </a:endParaRPr>
          </a:p>
          <a:p>
            <a:pPr algn="l"/>
            <a:r>
              <a:rPr lang="en-US" b="0" i="1" u="none" strike="noStrike" dirty="0">
                <a:solidFill>
                  <a:srgbClr val="000000"/>
                </a:solidFill>
                <a:effectLst/>
                <a:latin typeface="Arial" panose="020B0604020202020204" pitchFamily="34" charset="0"/>
              </a:rPr>
              <a:t>Battle of the Alamo Timeline Fact 12: </a:t>
            </a:r>
            <a:r>
              <a:rPr lang="en-US" b="0" i="0" u="none" strike="noStrike" dirty="0">
                <a:effectLst/>
                <a:latin typeface="Arial" panose="020B0604020202020204" pitchFamily="34" charset="0"/>
              </a:rPr>
              <a:t>February 14, 1836: Neill returns to settle the dispute. Bowie and Travis agree to a joint command</a:t>
            </a:r>
          </a:p>
          <a:p>
            <a:pPr algn="l"/>
            <a:r>
              <a:rPr lang="en-US" b="0" i="1" u="none" strike="noStrike" dirty="0">
                <a:solidFill>
                  <a:srgbClr val="000000"/>
                </a:solidFill>
                <a:effectLst/>
                <a:latin typeface="Arial" panose="020B0604020202020204" pitchFamily="34" charset="0"/>
              </a:rPr>
              <a:t>Battle of the Alamo Timeline Fact 13: </a:t>
            </a:r>
            <a:r>
              <a:rPr lang="en-US" b="0" i="0" u="none" strike="noStrike" dirty="0">
                <a:solidFill>
                  <a:srgbClr val="000000"/>
                </a:solidFill>
                <a:effectLst/>
                <a:latin typeface="Arial" panose="020B0604020202020204" pitchFamily="34" charset="0"/>
              </a:rPr>
              <a:t>February 17, 1836: William B. Travis sends his first letters asking for assistance, the Texans were not expecting Santa Anna's forces until spring</a:t>
            </a:r>
            <a:endParaRPr lang="en-US" b="0" i="0" u="none" strike="noStrike" dirty="0">
              <a:solidFill>
                <a:srgbClr val="000000"/>
              </a:solidFill>
              <a:effectLst/>
              <a:latin typeface="-webkit-standard"/>
            </a:endParaRPr>
          </a:p>
          <a:p>
            <a:pPr algn="l"/>
            <a:r>
              <a:rPr lang="en-US" b="0" i="1" u="none" strike="noStrike" dirty="0">
                <a:solidFill>
                  <a:srgbClr val="000000"/>
                </a:solidFill>
                <a:effectLst/>
                <a:latin typeface="Arial" panose="020B0604020202020204" pitchFamily="34" charset="0"/>
              </a:rPr>
              <a:t>Battle of the Alamo Timeline Fact 14: </a:t>
            </a:r>
            <a:r>
              <a:rPr lang="en-US" b="0" i="0" u="none" strike="noStrike" dirty="0">
                <a:effectLst/>
                <a:latin typeface="Arial" panose="020B0604020202020204" pitchFamily="34" charset="0"/>
              </a:rPr>
              <a:t>February 22, 1836: Santa Anna reaches San Antonio with generals </a:t>
            </a:r>
            <a:r>
              <a:rPr lang="en-US" b="0" i="0" u="none" strike="noStrike" dirty="0" err="1">
                <a:effectLst/>
                <a:latin typeface="Arial" panose="020B0604020202020204" pitchFamily="34" charset="0"/>
              </a:rPr>
              <a:t>Sesma</a:t>
            </a:r>
            <a:r>
              <a:rPr lang="en-US" b="0" i="0" u="none" strike="noStrike" dirty="0">
                <a:effectLst/>
                <a:latin typeface="Arial" panose="020B0604020202020204" pitchFamily="34" charset="0"/>
              </a:rPr>
              <a:t>, Amador and </a:t>
            </a:r>
            <a:r>
              <a:rPr lang="en-US" b="0" i="0" u="none" strike="noStrike" dirty="0" err="1">
                <a:effectLst/>
                <a:latin typeface="Arial" panose="020B0604020202020204" pitchFamily="34" charset="0"/>
              </a:rPr>
              <a:t>Castrillón</a:t>
            </a:r>
            <a:r>
              <a:rPr lang="en-US" b="0" i="0" u="none" strike="noStrike" dirty="0">
                <a:effectLst/>
                <a:latin typeface="Arial" panose="020B0604020202020204" pitchFamily="34" charset="0"/>
              </a:rPr>
              <a:t> and the Vanguard Brigade</a:t>
            </a:r>
          </a:p>
          <a:p>
            <a:pPr algn="l"/>
            <a:r>
              <a:rPr lang="en-US" b="0" i="1" u="none" strike="noStrike" dirty="0">
                <a:solidFill>
                  <a:srgbClr val="000000"/>
                </a:solidFill>
                <a:effectLst/>
                <a:latin typeface="Arial" panose="020B0604020202020204" pitchFamily="34" charset="0"/>
              </a:rPr>
              <a:t>Battle of the Alamo Timeline Fact 15: </a:t>
            </a:r>
            <a:r>
              <a:rPr lang="en-US" b="0" i="0" u="none" strike="noStrike" dirty="0">
                <a:solidFill>
                  <a:srgbClr val="000000"/>
                </a:solidFill>
                <a:effectLst/>
                <a:latin typeface="Arial" panose="020B0604020202020204" pitchFamily="34" charset="0"/>
              </a:rPr>
              <a:t>February 22, 1836: Santa Anna demands surrender and states that no one will be spared if this is not done. The Texans refuse to surrender</a:t>
            </a:r>
            <a:endParaRPr lang="en-US" b="0" i="0" u="none" strike="noStrike" dirty="0">
              <a:solidFill>
                <a:srgbClr val="000000"/>
              </a:solidFill>
              <a:effectLst/>
              <a:latin typeface="-webkit-standard"/>
            </a:endParaRPr>
          </a:p>
          <a:p>
            <a:pPr algn="l"/>
            <a:r>
              <a:rPr lang="en-US" b="0" i="1" u="none" strike="noStrike" dirty="0">
                <a:solidFill>
                  <a:srgbClr val="000000"/>
                </a:solidFill>
                <a:effectLst/>
                <a:latin typeface="Arial" panose="020B0604020202020204" pitchFamily="34" charset="0"/>
              </a:rPr>
              <a:t>Battle of the Alamo Timeline Fact 16: </a:t>
            </a:r>
            <a:r>
              <a:rPr lang="en-US" b="0" i="0" u="none" strike="noStrike" dirty="0">
                <a:effectLst/>
                <a:latin typeface="Arial" panose="020B0604020202020204" pitchFamily="34" charset="0"/>
              </a:rPr>
              <a:t>February 23, 1836: Daniel Cloud sounds the alarm as the attack begins. The fort comes under artillery fire from Mexican troops</a:t>
            </a:r>
          </a:p>
          <a:p>
            <a:pPr algn="l"/>
            <a:r>
              <a:rPr lang="en-US" b="0" i="1" u="none" strike="noStrike" dirty="0">
                <a:solidFill>
                  <a:srgbClr val="000000"/>
                </a:solidFill>
                <a:effectLst/>
                <a:latin typeface="Arial" panose="020B0604020202020204" pitchFamily="34" charset="0"/>
              </a:rPr>
              <a:t>Battle of the Alamo Timeline Fact 17: </a:t>
            </a:r>
            <a:r>
              <a:rPr lang="en-US" b="0" i="0" u="none" strike="noStrike" dirty="0">
                <a:solidFill>
                  <a:srgbClr val="000000"/>
                </a:solidFill>
                <a:effectLst/>
                <a:latin typeface="Arial" panose="020B0604020202020204" pitchFamily="34" charset="0"/>
              </a:rPr>
              <a:t>February 24, 1836: William B. Travis writes his </a:t>
            </a:r>
            <a:r>
              <a:rPr lang="en-US" b="0" i="0" u="none" strike="noStrike" dirty="0">
                <a:solidFill>
                  <a:srgbClr val="000000"/>
                </a:solidFill>
                <a:effectLst/>
                <a:latin typeface="Arial" panose="020B0604020202020204" pitchFamily="34" charset="0"/>
                <a:hlinkClick r:id="rId3"/>
              </a:rPr>
              <a:t>Victory or Death Letter</a:t>
            </a:r>
            <a:r>
              <a:rPr lang="en-US" b="0" i="0" u="none" strike="noStrike" dirty="0">
                <a:solidFill>
                  <a:srgbClr val="000000"/>
                </a:solidFill>
                <a:effectLst/>
                <a:latin typeface="Arial" panose="020B0604020202020204" pitchFamily="34" charset="0"/>
              </a:rPr>
              <a:t> to the closest town at Gonzales. He vows "I shall never surrender or retreat.”</a:t>
            </a:r>
            <a:r>
              <a:rPr lang="en-US" b="0" i="0" u="none" strike="noStrike" dirty="0">
                <a:solidFill>
                  <a:srgbClr val="000000"/>
                </a:solidFill>
                <a:effectLst/>
                <a:latin typeface="-webkit-standard"/>
              </a:rPr>
              <a:t> </a:t>
            </a:r>
            <a:r>
              <a:rPr lang="en-US" b="0" i="0" u="none" strike="noStrike" dirty="0">
                <a:solidFill>
                  <a:srgbClr val="000000"/>
                </a:solidFill>
                <a:effectLst/>
                <a:latin typeface="Arial" panose="020B0604020202020204" pitchFamily="34" charset="0"/>
              </a:rPr>
              <a:t>Other letters requesting help for the Battle of the Alamo are sent to Gonzales, Goliad, San Felipe, Nacogdoches and Washington-on-the-Brazos</a:t>
            </a:r>
            <a:endParaRPr lang="en-US" b="0" i="0" u="none" strike="noStrike" dirty="0">
              <a:solidFill>
                <a:srgbClr val="000000"/>
              </a:solidFill>
              <a:effectLst/>
              <a:latin typeface="-webkit-standard"/>
            </a:endParaRPr>
          </a:p>
          <a:p>
            <a:pPr algn="l"/>
            <a:r>
              <a:rPr lang="en-US" b="0" i="1" u="none" strike="noStrike" dirty="0">
                <a:solidFill>
                  <a:srgbClr val="000000"/>
                </a:solidFill>
                <a:effectLst/>
                <a:latin typeface="Arial" panose="020B0604020202020204" pitchFamily="34" charset="0"/>
              </a:rPr>
              <a:t>Battle of the Alamo Timeline Fact 18: </a:t>
            </a:r>
            <a:r>
              <a:rPr lang="en-US" b="0" i="0" u="none" strike="noStrike" dirty="0">
                <a:effectLst/>
                <a:latin typeface="Arial" panose="020B0604020202020204" pitchFamily="34" charset="0"/>
              </a:rPr>
              <a:t>February 24, 1836: Jim Bowie becomes ill and William B. Travis assumes full command</a:t>
            </a:r>
          </a:p>
          <a:p>
            <a:pPr algn="l"/>
            <a:r>
              <a:rPr lang="en-US" b="0" i="1" u="none" strike="noStrike" dirty="0">
                <a:solidFill>
                  <a:srgbClr val="000000"/>
                </a:solidFill>
                <a:effectLst/>
                <a:latin typeface="Arial" panose="020B0604020202020204" pitchFamily="34" charset="0"/>
              </a:rPr>
              <a:t>Battle of the Alamo Timeline Fact 19: </a:t>
            </a:r>
            <a:r>
              <a:rPr lang="en-US" b="0" i="0" u="none" strike="noStrike" dirty="0">
                <a:solidFill>
                  <a:srgbClr val="000000"/>
                </a:solidFill>
                <a:effectLst/>
                <a:latin typeface="Arial" panose="020B0604020202020204" pitchFamily="34" charset="0"/>
              </a:rPr>
              <a:t>February 26, 1836: Relief forces begin to gather at Gonzales</a:t>
            </a:r>
            <a:endParaRPr lang="en-US" b="0" i="0" u="none" strike="noStrike" dirty="0">
              <a:solidFill>
                <a:srgbClr val="000000"/>
              </a:solidFill>
              <a:effectLst/>
              <a:latin typeface="-webkit-standard"/>
            </a:endParaRPr>
          </a:p>
          <a:p>
            <a:pPr algn="l"/>
            <a:r>
              <a:rPr lang="en-US" b="0" i="1" u="none" strike="noStrike" dirty="0">
                <a:solidFill>
                  <a:srgbClr val="000000"/>
                </a:solidFill>
                <a:effectLst/>
                <a:latin typeface="Arial" panose="020B0604020202020204" pitchFamily="34" charset="0"/>
              </a:rPr>
              <a:t>Battle of the Alamo Timeline Fact 20: </a:t>
            </a:r>
            <a:r>
              <a:rPr lang="en-US" b="0" i="0" u="none" strike="noStrike" dirty="0">
                <a:effectLst/>
                <a:latin typeface="Arial" panose="020B0604020202020204" pitchFamily="34" charset="0"/>
              </a:rPr>
              <a:t>26 Feb 1836: James Fannin attempts his relief march to the fort but is forced to turn back</a:t>
            </a:r>
          </a:p>
          <a:p>
            <a:pPr algn="l"/>
            <a:r>
              <a:rPr lang="en-US" b="0" i="1" u="none" strike="noStrike" dirty="0">
                <a:solidFill>
                  <a:srgbClr val="000000"/>
                </a:solidFill>
                <a:effectLst/>
                <a:latin typeface="Arial" panose="020B0604020202020204" pitchFamily="34" charset="0"/>
              </a:rPr>
              <a:t>Battle of the Alamo Timeline Fact 21: </a:t>
            </a:r>
            <a:r>
              <a:rPr lang="en-US" b="0" i="0" u="none" strike="noStrike" dirty="0">
                <a:solidFill>
                  <a:srgbClr val="000000"/>
                </a:solidFill>
                <a:effectLst/>
                <a:latin typeface="Arial" panose="020B0604020202020204" pitchFamily="34" charset="0"/>
              </a:rPr>
              <a:t>March 1, 1836: 32 men of the Gonzales Ranging Company arrive at the fort in response to the Victory or Death letter</a:t>
            </a:r>
            <a:endParaRPr lang="en-US" b="0" i="0" u="none" strike="noStrike" dirty="0">
              <a:solidFill>
                <a:srgbClr val="000000"/>
              </a:solidFill>
              <a:effectLst/>
              <a:latin typeface="-webkit-standard"/>
            </a:endParaRPr>
          </a:p>
          <a:p>
            <a:pPr algn="l"/>
            <a:r>
              <a:rPr lang="en-US" b="0" i="1" u="none" strike="noStrike" dirty="0">
                <a:solidFill>
                  <a:srgbClr val="000000"/>
                </a:solidFill>
                <a:effectLst/>
                <a:latin typeface="Arial" panose="020B0604020202020204" pitchFamily="34" charset="0"/>
              </a:rPr>
              <a:t>Battle of the Alamo Timeline Fact 22: </a:t>
            </a:r>
            <a:r>
              <a:rPr lang="en-US" b="0" i="0" u="none" strike="noStrike" dirty="0">
                <a:effectLst/>
                <a:latin typeface="Arial" panose="020B0604020202020204" pitchFamily="34" charset="0"/>
              </a:rPr>
              <a:t>March 2, 1836: The Texas Declaration of Independence is signed and the Republic of Texas is declared although the men fighting the Battle of the Alamo are unaware of these momentous events</a:t>
            </a:r>
          </a:p>
          <a:p>
            <a:pPr algn="l"/>
            <a:r>
              <a:rPr lang="en-US" b="0" i="1" u="none" strike="noStrike" dirty="0">
                <a:solidFill>
                  <a:srgbClr val="000000"/>
                </a:solidFill>
                <a:effectLst/>
                <a:latin typeface="Arial" panose="020B0604020202020204" pitchFamily="34" charset="0"/>
              </a:rPr>
              <a:t>Battle of the Alamo Timeline Fact 23: </a:t>
            </a:r>
            <a:r>
              <a:rPr lang="en-US" b="0" i="0" u="none" strike="noStrike" dirty="0">
                <a:solidFill>
                  <a:srgbClr val="000000"/>
                </a:solidFill>
                <a:effectLst/>
                <a:latin typeface="Arial" panose="020B0604020202020204" pitchFamily="34" charset="0"/>
              </a:rPr>
              <a:t>March 3, 1836: James B. Bonham arrives at the garrison and tells Travis that James Fannin and his troops were not coming</a:t>
            </a:r>
            <a:endParaRPr lang="en-US" b="0" i="0" u="none" strike="noStrike" dirty="0">
              <a:solidFill>
                <a:srgbClr val="000000"/>
              </a:solidFill>
              <a:effectLst/>
              <a:latin typeface="-webkit-standard"/>
            </a:endParaRPr>
          </a:p>
          <a:p>
            <a:pPr algn="l"/>
            <a:r>
              <a:rPr lang="en-US" b="0" i="1" u="none" strike="noStrike" dirty="0">
                <a:solidFill>
                  <a:srgbClr val="000000"/>
                </a:solidFill>
                <a:effectLst/>
                <a:latin typeface="Arial" panose="020B0604020202020204" pitchFamily="34" charset="0"/>
              </a:rPr>
              <a:t>Battle of the Alamo Timeline Fact 24: </a:t>
            </a:r>
            <a:r>
              <a:rPr lang="en-US" b="0" i="0" u="none" strike="noStrike" dirty="0">
                <a:effectLst/>
                <a:latin typeface="Arial" panose="020B0604020202020204" pitchFamily="34" charset="0"/>
              </a:rPr>
              <a:t>March 3, 1836: William Travis tells all the troops that they are free to leave - the brave men choose to stay and fight at the Battle of the Alamo </a:t>
            </a:r>
            <a:r>
              <a:rPr lang="en-US" b="0" i="1" u="none" strike="noStrike" dirty="0">
                <a:solidFill>
                  <a:srgbClr val="000000"/>
                </a:solidFill>
                <a:effectLst/>
                <a:latin typeface="Arial" panose="020B0604020202020204" pitchFamily="34" charset="0"/>
              </a:rPr>
              <a:t>Battle of the Alamo Timeline Fact 25: </a:t>
            </a:r>
            <a:r>
              <a:rPr lang="en-US" b="0" i="0" u="none" strike="noStrike" dirty="0">
                <a:solidFill>
                  <a:srgbClr val="000000"/>
                </a:solidFill>
                <a:effectLst/>
                <a:latin typeface="Arial" panose="020B0604020202020204" pitchFamily="34" charset="0"/>
              </a:rPr>
              <a:t>March 3, 1836: Mexican battalions </a:t>
            </a:r>
            <a:r>
              <a:rPr lang="en-US" b="0" i="0" u="none" strike="noStrike" dirty="0" err="1">
                <a:solidFill>
                  <a:srgbClr val="000000"/>
                </a:solidFill>
                <a:effectLst/>
                <a:latin typeface="Arial" panose="020B0604020202020204" pitchFamily="34" charset="0"/>
              </a:rPr>
              <a:t>Aldama</a:t>
            </a:r>
            <a:r>
              <a:rPr lang="en-US" b="0" i="0" u="none" strike="noStrike" dirty="0">
                <a:solidFill>
                  <a:srgbClr val="000000"/>
                </a:solidFill>
                <a:effectLst/>
                <a:latin typeface="Arial" panose="020B0604020202020204" pitchFamily="34" charset="0"/>
              </a:rPr>
              <a:t>, Toluca and </a:t>
            </a:r>
            <a:r>
              <a:rPr lang="en-US" b="0" i="0" u="none" strike="noStrike" dirty="0" err="1">
                <a:solidFill>
                  <a:srgbClr val="000000"/>
                </a:solidFill>
                <a:effectLst/>
                <a:latin typeface="Arial" panose="020B0604020202020204" pitchFamily="34" charset="0"/>
              </a:rPr>
              <a:t>Zapadores</a:t>
            </a:r>
            <a:r>
              <a:rPr lang="en-US" b="0" i="0" u="none" strike="noStrike" dirty="0">
                <a:solidFill>
                  <a:srgbClr val="000000"/>
                </a:solidFill>
                <a:effectLst/>
                <a:latin typeface="Arial" panose="020B0604020202020204" pitchFamily="34" charset="0"/>
              </a:rPr>
              <a:t> arrive in San Antonio</a:t>
            </a:r>
            <a:endParaRPr lang="en-US" b="0" i="0" u="none" strike="noStrike" dirty="0">
              <a:solidFill>
                <a:srgbClr val="000000"/>
              </a:solidFill>
              <a:effectLst/>
              <a:latin typeface="-webkit-standard"/>
            </a:endParaRPr>
          </a:p>
          <a:p>
            <a:pPr algn="l"/>
            <a:r>
              <a:rPr lang="en-US" b="0" i="1" u="none" strike="noStrike" dirty="0">
                <a:solidFill>
                  <a:srgbClr val="000000"/>
                </a:solidFill>
                <a:effectLst/>
                <a:latin typeface="Arial" panose="020B0604020202020204" pitchFamily="34" charset="0"/>
              </a:rPr>
              <a:t>Battle of the Alamo Timeline Fact 26: </a:t>
            </a:r>
            <a:r>
              <a:rPr lang="en-US" b="0" i="0" u="none" strike="noStrike" dirty="0">
                <a:effectLst/>
                <a:latin typeface="Arial" panose="020B0604020202020204" pitchFamily="34" charset="0"/>
              </a:rPr>
              <a:t>March 5, 1836: The Mexican artillery stop shelling the fort, they defenses have been weakened to such an extent that plans are made to assault the </a:t>
            </a:r>
            <a:r>
              <a:rPr lang="en-US" b="0" i="0" u="none" strike="noStrike" dirty="0" err="1">
                <a:effectLst/>
                <a:latin typeface="Arial" panose="020B0604020202020204" pitchFamily="34" charset="0"/>
              </a:rPr>
              <a:t>garrison</a:t>
            </a:r>
            <a:r>
              <a:rPr lang="en-US" b="0" i="1" u="none" strike="noStrike" dirty="0" err="1">
                <a:solidFill>
                  <a:srgbClr val="000000"/>
                </a:solidFill>
                <a:effectLst/>
                <a:latin typeface="Arial" panose="020B0604020202020204" pitchFamily="34" charset="0"/>
              </a:rPr>
              <a:t>Battle</a:t>
            </a:r>
            <a:r>
              <a:rPr lang="en-US" b="0" i="1" u="none" strike="noStrike" dirty="0">
                <a:solidFill>
                  <a:srgbClr val="000000"/>
                </a:solidFill>
                <a:effectLst/>
                <a:latin typeface="Arial" panose="020B0604020202020204" pitchFamily="34" charset="0"/>
              </a:rPr>
              <a:t> of the Alamo Timeline Fact 27: </a:t>
            </a:r>
            <a:r>
              <a:rPr lang="en-US" b="0" i="0" u="none" strike="noStrike" dirty="0">
                <a:solidFill>
                  <a:srgbClr val="000000"/>
                </a:solidFill>
                <a:effectLst/>
                <a:latin typeface="Arial" panose="020B0604020202020204" pitchFamily="34" charset="0"/>
              </a:rPr>
              <a:t>March 6, 1836: The final attack begins at dawn with hand-to-hand combat</a:t>
            </a:r>
            <a:endParaRPr lang="en-US" b="0" i="0" u="none" strike="noStrike" dirty="0">
              <a:solidFill>
                <a:srgbClr val="000000"/>
              </a:solidFill>
              <a:effectLst/>
              <a:latin typeface="-webkit-standard"/>
            </a:endParaRPr>
          </a:p>
          <a:p>
            <a:pPr algn="l"/>
            <a:r>
              <a:rPr lang="en-US" b="0" i="1" u="none" strike="noStrike" dirty="0">
                <a:solidFill>
                  <a:srgbClr val="000000"/>
                </a:solidFill>
                <a:effectLst/>
                <a:latin typeface="Arial" panose="020B0604020202020204" pitchFamily="34" charset="0"/>
              </a:rPr>
              <a:t>Battle of the Alamo Timeline Fact 28: </a:t>
            </a:r>
            <a:r>
              <a:rPr lang="en-US" b="0" i="0" u="none" strike="noStrike" dirty="0">
                <a:effectLst/>
                <a:latin typeface="Arial" panose="020B0604020202020204" pitchFamily="34" charset="0"/>
              </a:rPr>
              <a:t>March 6, 1836: Only a few Texans survive the bloody siege of the Battle of the Alamo. Civilian non-combatants such as women, children and cooks were spared. </a:t>
            </a:r>
            <a:endParaRPr lang="en-US" dirty="0"/>
          </a:p>
          <a:p>
            <a:pPr algn="l"/>
            <a:r>
              <a:rPr lang="en-US" b="0" i="1" u="none" strike="noStrike" dirty="0">
                <a:solidFill>
                  <a:srgbClr val="000000"/>
                </a:solidFill>
                <a:effectLst/>
                <a:latin typeface="Arial" panose="020B0604020202020204" pitchFamily="34" charset="0"/>
              </a:rPr>
              <a:t>Battle of the Alamo Timeline Fact 29: </a:t>
            </a:r>
            <a:r>
              <a:rPr lang="en-US" b="0" i="0" u="none" strike="noStrike" dirty="0">
                <a:effectLst/>
                <a:latin typeface="Arial" panose="020B0604020202020204" pitchFamily="34" charset="0"/>
              </a:rPr>
              <a:t>March 6, 1836: Over 600 Mexicans were killed during the Battle of the Alamo and countless injured</a:t>
            </a:r>
          </a:p>
          <a:p>
            <a:pPr algn="l"/>
            <a:r>
              <a:rPr lang="en-US" b="0" i="1" u="none" strike="noStrike" dirty="0">
                <a:solidFill>
                  <a:srgbClr val="000000"/>
                </a:solidFill>
                <a:effectLst/>
                <a:latin typeface="Arial" panose="020B0604020202020204" pitchFamily="34" charset="0"/>
              </a:rPr>
              <a:t>Battle of the Alamo Timeline Fact 30: </a:t>
            </a:r>
            <a:r>
              <a:rPr lang="en-US" b="0" i="0" u="none" strike="noStrike" dirty="0">
                <a:solidFill>
                  <a:srgbClr val="000000"/>
                </a:solidFill>
                <a:effectLst/>
                <a:latin typeface="Arial" panose="020B0604020202020204" pitchFamily="34" charset="0"/>
              </a:rPr>
              <a:t>March 6, 1836: A handful of Texans were also spared who were sent Sam Houston’s camp at San Jacinto as a warning that a similar fate awaited the rest of the Texans if they continued their rebellion against Mexico.</a:t>
            </a:r>
            <a:endParaRPr lang="en-US" b="0" i="0" u="none" strike="noStrike" dirty="0">
              <a:solidFill>
                <a:srgbClr val="000000"/>
              </a:solidFill>
              <a:effectLst/>
              <a:latin typeface="-webkit-standard"/>
            </a:endParaRPr>
          </a:p>
          <a:p>
            <a:pPr algn="l"/>
            <a:r>
              <a:rPr lang="en-US" b="0" i="1" u="none" strike="noStrike" dirty="0">
                <a:solidFill>
                  <a:srgbClr val="000000"/>
                </a:solidFill>
                <a:effectLst/>
                <a:latin typeface="Arial" panose="020B0604020202020204" pitchFamily="34" charset="0"/>
              </a:rPr>
              <a:t>Battle of the Alamo Timeline Fact 31: </a:t>
            </a:r>
            <a:r>
              <a:rPr lang="en-US" b="0" i="0" u="none" strike="noStrike" dirty="0">
                <a:effectLst/>
                <a:latin typeface="Arial" panose="020B0604020202020204" pitchFamily="34" charset="0"/>
              </a:rPr>
              <a:t>April 22, 1836: Following a series of battles Santa Anna is defeated and captured</a:t>
            </a:r>
          </a:p>
          <a:p>
            <a:pPr algn="l"/>
            <a:r>
              <a:rPr lang="en-US" b="0" i="1" u="none" strike="noStrike" dirty="0">
                <a:solidFill>
                  <a:srgbClr val="000000"/>
                </a:solidFill>
                <a:effectLst/>
                <a:latin typeface="Arial" panose="020B0604020202020204" pitchFamily="34" charset="0"/>
              </a:rPr>
              <a:t>Battle of the Alamo Timeline Fact 32: </a:t>
            </a:r>
            <a:r>
              <a:rPr lang="en-US" b="0" i="0" u="none" strike="noStrike" dirty="0">
                <a:solidFill>
                  <a:srgbClr val="000000"/>
                </a:solidFill>
                <a:effectLst/>
                <a:latin typeface="Arial" panose="020B0604020202020204" pitchFamily="34" charset="0"/>
              </a:rPr>
              <a:t>May 14, 1836: The peace treaty of Velasco is signed by the Republic of Texas and General Santa Anna of Mexico.</a:t>
            </a:r>
            <a:endParaRPr lang="en-US" b="0" i="0" u="none" strike="noStrike" dirty="0">
              <a:solidFill>
                <a:srgbClr val="000000"/>
              </a:solidFill>
              <a:effectLst/>
              <a:latin typeface="-webkit-standard"/>
            </a:endParaRPr>
          </a:p>
          <a:p>
            <a:r>
              <a:rPr lang="en-US" b="0" i="1" u="none" strike="noStrike" dirty="0">
                <a:solidFill>
                  <a:srgbClr val="000000"/>
                </a:solidFill>
                <a:effectLst/>
                <a:latin typeface="Arial" panose="020B0604020202020204" pitchFamily="34" charset="0"/>
              </a:rPr>
              <a:t>Battle of the Alamo Timeline Fact 33: </a:t>
            </a:r>
            <a:r>
              <a:rPr lang="en-US" b="0" i="0" u="none" strike="noStrike" dirty="0">
                <a:effectLst/>
                <a:latin typeface="Arial" panose="020B0604020202020204" pitchFamily="34" charset="0"/>
              </a:rPr>
              <a:t>June 15, 1836: The demoralized Mexican army, cross the Rio Grande back into Mexico</a:t>
            </a:r>
            <a:br>
              <a:rPr lang="en-US" dirty="0"/>
            </a:br>
            <a:endParaRPr lang="en-US" dirty="0"/>
          </a:p>
        </p:txBody>
      </p:sp>
      <p:sp>
        <p:nvSpPr>
          <p:cNvPr id="4" name="Slide Number Placeholder 3"/>
          <p:cNvSpPr>
            <a:spLocks noGrp="1"/>
          </p:cNvSpPr>
          <p:nvPr>
            <p:ph type="sldNum" sz="quarter" idx="5"/>
          </p:nvPr>
        </p:nvSpPr>
        <p:spPr/>
        <p:txBody>
          <a:bodyPr/>
          <a:lstStyle/>
          <a:p>
            <a:fld id="{020E3667-462D-7542-9FB6-45E6025E0241}" type="slidenum">
              <a:rPr lang="en-US" smtClean="0"/>
              <a:t>17</a:t>
            </a:fld>
            <a:endParaRPr lang="en-US"/>
          </a:p>
        </p:txBody>
      </p:sp>
    </p:spTree>
    <p:extLst>
      <p:ext uri="{BB962C8B-B14F-4D97-AF65-F5344CB8AC3E}">
        <p14:creationId xmlns:p14="http://schemas.microsoft.com/office/powerpoint/2010/main" val="4206690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endParaRPr>
          </a:p>
          <a:p>
            <a:pPr marL="742950" lvl="1" indent="-285750">
              <a:buFont typeface="Arial" panose="020B0604020202020204" pitchFamily="34" charset="0"/>
              <a:buChar char="•"/>
            </a:pPr>
            <a:r>
              <a:rPr lang="en-US" dirty="0">
                <a:solidFill>
                  <a:srgbClr val="000000"/>
                </a:solidFill>
                <a:effectLst/>
                <a:latin typeface="Helvetica Neue" panose="02000503000000020004" pitchFamily="2" charset="0"/>
              </a:rPr>
              <a:t>SFA, SH, Santa Anna, and President Jackson</a:t>
            </a:r>
          </a:p>
          <a:p>
            <a:pPr marL="742950" lvl="1" indent="-285750">
              <a:buFont typeface="Arial" panose="020B0604020202020204" pitchFamily="34" charset="0"/>
              <a:buChar char="•"/>
            </a:pPr>
            <a:r>
              <a:rPr lang="en-US" dirty="0">
                <a:solidFill>
                  <a:srgbClr val="000000"/>
                </a:solidFill>
                <a:effectLst/>
                <a:latin typeface="Helvetica Neue" panose="02000503000000020004" pitchFamily="2" charset="0"/>
              </a:rPr>
              <a:t>General Santa Anna displays the Masonic sign of distress to his captures who immediately notify Gen. Sam Houston</a:t>
            </a:r>
          </a:p>
          <a:p>
            <a:pPr marL="742950" lvl="1" indent="-285750">
              <a:buFont typeface="Arial" panose="020B0604020202020204" pitchFamily="34" charset="0"/>
              <a:buChar char="•"/>
            </a:pPr>
            <a:r>
              <a:rPr lang="en-US" dirty="0">
                <a:solidFill>
                  <a:srgbClr val="000000"/>
                </a:solidFill>
                <a:effectLst/>
                <a:latin typeface="Helvetica Neue" panose="02000503000000020004" pitchFamily="2" charset="0"/>
              </a:rPr>
              <a:t>The Washington Masonic Fraternity intervenes as President Andrew Jackson’s government asks the leaders of the new Republic to grant General Santa Anna leniency, it is understood in Texas as a Mason to Mason request and this request is granted for a variety of reasons, mostly political</a:t>
            </a:r>
          </a:p>
          <a:p>
            <a:endParaRPr lang="en-US" dirty="0"/>
          </a:p>
        </p:txBody>
      </p:sp>
      <p:sp>
        <p:nvSpPr>
          <p:cNvPr id="4" name="Slide Number Placeholder 3"/>
          <p:cNvSpPr>
            <a:spLocks noGrp="1"/>
          </p:cNvSpPr>
          <p:nvPr>
            <p:ph type="sldNum" sz="quarter" idx="5"/>
          </p:nvPr>
        </p:nvSpPr>
        <p:spPr/>
        <p:txBody>
          <a:bodyPr/>
          <a:lstStyle/>
          <a:p>
            <a:fld id="{020E3667-462D-7542-9FB6-45E6025E0241}" type="slidenum">
              <a:rPr lang="en-US" smtClean="0"/>
              <a:t>18</a:t>
            </a:fld>
            <a:endParaRPr lang="en-US"/>
          </a:p>
        </p:txBody>
      </p:sp>
    </p:spTree>
    <p:extLst>
      <p:ext uri="{BB962C8B-B14F-4D97-AF65-F5344CB8AC3E}">
        <p14:creationId xmlns:p14="http://schemas.microsoft.com/office/powerpoint/2010/main" val="193920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buFont typeface="+mj-lt"/>
              <a:buAutoNum type="arabicPeriod"/>
            </a:pPr>
            <a:endParaRPr lang="en-US" dirty="0"/>
          </a:p>
        </p:txBody>
      </p:sp>
      <p:sp>
        <p:nvSpPr>
          <p:cNvPr id="4" name="Slide Number Placeholder 3"/>
          <p:cNvSpPr>
            <a:spLocks noGrp="1"/>
          </p:cNvSpPr>
          <p:nvPr>
            <p:ph type="sldNum" sz="quarter" idx="5"/>
          </p:nvPr>
        </p:nvSpPr>
        <p:spPr/>
        <p:txBody>
          <a:bodyPr/>
          <a:lstStyle/>
          <a:p>
            <a:fld id="{020E3667-462D-7542-9FB6-45E6025E0241}" type="slidenum">
              <a:rPr lang="en-US" smtClean="0"/>
              <a:t>19</a:t>
            </a:fld>
            <a:endParaRPr lang="en-US"/>
          </a:p>
        </p:txBody>
      </p:sp>
    </p:spTree>
    <p:extLst>
      <p:ext uri="{BB962C8B-B14F-4D97-AF65-F5344CB8AC3E}">
        <p14:creationId xmlns:p14="http://schemas.microsoft.com/office/powerpoint/2010/main" val="3886839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Helvetica Neue" panose="02000503000000020004" pitchFamily="2" charset="0"/>
              </a:rPr>
              <a:t>The hard part of this presentation is putting it summary form that can be delivered in a summary that has enough information to make it interesting without being so long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Helvetica Neue" panose="02000503000000020004" pitchFamily="2" charset="0"/>
              </a:rPr>
              <a:t>I’m really grateful to this Lodge for asking me to present, as researching this was a joy and not a labor</a:t>
            </a:r>
          </a:p>
          <a:p>
            <a:endParaRPr lang="en-US" dirty="0"/>
          </a:p>
        </p:txBody>
      </p:sp>
      <p:sp>
        <p:nvSpPr>
          <p:cNvPr id="4" name="Slide Number Placeholder 3"/>
          <p:cNvSpPr>
            <a:spLocks noGrp="1"/>
          </p:cNvSpPr>
          <p:nvPr>
            <p:ph type="sldNum" sz="quarter" idx="5"/>
          </p:nvPr>
        </p:nvSpPr>
        <p:spPr/>
        <p:txBody>
          <a:bodyPr/>
          <a:lstStyle/>
          <a:p>
            <a:fld id="{020E3667-462D-7542-9FB6-45E6025E0241}" type="slidenum">
              <a:rPr lang="en-US" smtClean="0"/>
              <a:t>2</a:t>
            </a:fld>
            <a:endParaRPr lang="en-US"/>
          </a:p>
        </p:txBody>
      </p:sp>
    </p:spTree>
    <p:extLst>
      <p:ext uri="{BB962C8B-B14F-4D97-AF65-F5344CB8AC3E}">
        <p14:creationId xmlns:p14="http://schemas.microsoft.com/office/powerpoint/2010/main" val="2990944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0E3667-462D-7542-9FB6-45E6025E0241}" type="slidenum">
              <a:rPr lang="en-US" smtClean="0"/>
              <a:t>20</a:t>
            </a:fld>
            <a:endParaRPr lang="en-US"/>
          </a:p>
        </p:txBody>
      </p:sp>
    </p:spTree>
    <p:extLst>
      <p:ext uri="{BB962C8B-B14F-4D97-AF65-F5344CB8AC3E}">
        <p14:creationId xmlns:p14="http://schemas.microsoft.com/office/powerpoint/2010/main" val="2639252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0E3667-462D-7542-9FB6-45E6025E0241}" type="slidenum">
              <a:rPr lang="en-US" smtClean="0"/>
              <a:t>21</a:t>
            </a:fld>
            <a:endParaRPr lang="en-US"/>
          </a:p>
        </p:txBody>
      </p:sp>
    </p:spTree>
    <p:extLst>
      <p:ext uri="{BB962C8B-B14F-4D97-AF65-F5344CB8AC3E}">
        <p14:creationId xmlns:p14="http://schemas.microsoft.com/office/powerpoint/2010/main" val="108525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effectLst/>
                <a:latin typeface="Baskerville" panose="02020502070401020303" pitchFamily="18" charset="0"/>
                <a:ea typeface="Baskerville" panose="02020502070401020303" pitchFamily="18" charset="0"/>
              </a:rPr>
              <a:t>Edward Burleson</a:t>
            </a:r>
          </a:p>
          <a:p>
            <a:r>
              <a:rPr lang="en-US" sz="1200" dirty="0">
                <a:solidFill>
                  <a:schemeClr val="bg1"/>
                </a:solidFill>
                <a:effectLst/>
                <a:latin typeface="Baskerville" panose="02020502070401020303" pitchFamily="18" charset="0"/>
                <a:ea typeface="Baskerville" panose="02020502070401020303" pitchFamily="18" charset="0"/>
              </a:rPr>
              <a:t>Thomas J. Rusk</a:t>
            </a:r>
          </a:p>
          <a:p>
            <a:r>
              <a:rPr lang="en-US" sz="1200" dirty="0">
                <a:latin typeface="Baskerville" panose="02020502070401020303" pitchFamily="18" charset="0"/>
                <a:ea typeface="Baskerville" panose="02020502070401020303" pitchFamily="18" charset="0"/>
              </a:rPr>
              <a:t>Albert Sidney Johnston</a:t>
            </a:r>
          </a:p>
          <a:p>
            <a:r>
              <a:rPr lang="en-US" sz="1200" dirty="0">
                <a:solidFill>
                  <a:schemeClr val="bg1"/>
                </a:solidFill>
                <a:latin typeface="Baskerville" panose="02020502070401020303" pitchFamily="18" charset="0"/>
                <a:ea typeface="Baskerville" panose="02020502070401020303" pitchFamily="18" charset="0"/>
              </a:rPr>
              <a:t>Thomas J. Green</a:t>
            </a:r>
            <a:endParaRPr lang="en-US" dirty="0"/>
          </a:p>
        </p:txBody>
      </p:sp>
      <p:sp>
        <p:nvSpPr>
          <p:cNvPr id="4" name="Slide Number Placeholder 3"/>
          <p:cNvSpPr>
            <a:spLocks noGrp="1"/>
          </p:cNvSpPr>
          <p:nvPr>
            <p:ph type="sldNum" sz="quarter" idx="5"/>
          </p:nvPr>
        </p:nvSpPr>
        <p:spPr/>
        <p:txBody>
          <a:bodyPr/>
          <a:lstStyle/>
          <a:p>
            <a:fld id="{020E3667-462D-7542-9FB6-45E6025E0241}" type="slidenum">
              <a:rPr lang="en-US" smtClean="0"/>
              <a:t>22</a:t>
            </a:fld>
            <a:endParaRPr lang="en-US"/>
          </a:p>
        </p:txBody>
      </p:sp>
    </p:spTree>
    <p:extLst>
      <p:ext uri="{BB962C8B-B14F-4D97-AF65-F5344CB8AC3E}">
        <p14:creationId xmlns:p14="http://schemas.microsoft.com/office/powerpoint/2010/main" val="10918750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latin typeface="Baskerville" panose="02020502070401020303" pitchFamily="18" charset="0"/>
                <a:ea typeface="Baskerville" panose="02020502070401020303" pitchFamily="18" charset="0"/>
              </a:rPr>
              <a:t>Claiborne C. Young</a:t>
            </a:r>
          </a:p>
          <a:p>
            <a:r>
              <a:rPr lang="en-US" dirty="0">
                <a:latin typeface="Baskerville" panose="02020502070401020303" pitchFamily="18" charset="0"/>
                <a:ea typeface="Baskerville" panose="02020502070401020303" pitchFamily="18" charset="0"/>
              </a:rPr>
              <a:t>Sidney Sherman</a:t>
            </a:r>
          </a:p>
          <a:p>
            <a:r>
              <a:rPr lang="en-US" dirty="0">
                <a:latin typeface="Baskerville" panose="02020502070401020303" pitchFamily="18" charset="0"/>
                <a:ea typeface="Baskerville" panose="02020502070401020303" pitchFamily="18" charset="0"/>
              </a:rPr>
              <a:t>James W. R</a:t>
            </a:r>
            <a:r>
              <a:rPr lang="en-US" dirty="0">
                <a:solidFill>
                  <a:schemeClr val="bg1"/>
                </a:solidFill>
                <a:latin typeface="Baskerville" panose="02020502070401020303" pitchFamily="18" charset="0"/>
                <a:ea typeface="Baskerville" panose="02020502070401020303" pitchFamily="18" charset="0"/>
              </a:rPr>
              <a:t>obinson</a:t>
            </a:r>
          </a:p>
          <a:p>
            <a:r>
              <a:rPr lang="en-US" dirty="0">
                <a:solidFill>
                  <a:schemeClr val="bg1"/>
                </a:solidFill>
                <a:latin typeface="Baskerville" panose="02020502070401020303" pitchFamily="18" charset="0"/>
                <a:ea typeface="Baskerville" panose="02020502070401020303" pitchFamily="18" charset="0"/>
              </a:rPr>
              <a:t>Richard Coke</a:t>
            </a:r>
            <a:endParaRPr lang="en-US" dirty="0"/>
          </a:p>
        </p:txBody>
      </p:sp>
      <p:sp>
        <p:nvSpPr>
          <p:cNvPr id="4" name="Slide Number Placeholder 3"/>
          <p:cNvSpPr>
            <a:spLocks noGrp="1"/>
          </p:cNvSpPr>
          <p:nvPr>
            <p:ph type="sldNum" sz="quarter" idx="5"/>
          </p:nvPr>
        </p:nvSpPr>
        <p:spPr/>
        <p:txBody>
          <a:bodyPr/>
          <a:lstStyle/>
          <a:p>
            <a:fld id="{020E3667-462D-7542-9FB6-45E6025E0241}" type="slidenum">
              <a:rPr lang="en-US" smtClean="0"/>
              <a:t>23</a:t>
            </a:fld>
            <a:endParaRPr lang="en-US"/>
          </a:p>
        </p:txBody>
      </p:sp>
    </p:spTree>
    <p:extLst>
      <p:ext uri="{BB962C8B-B14F-4D97-AF65-F5344CB8AC3E}">
        <p14:creationId xmlns:p14="http://schemas.microsoft.com/office/powerpoint/2010/main" val="606375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62C"/>
                </a:solidFill>
                <a:effectLst/>
                <a:latin typeface="BlinkMacSystemFont"/>
              </a:rPr>
              <a:t>When the ultra-liberals gained control of </a:t>
            </a:r>
            <a:r>
              <a:rPr lang="en-US" b="0" i="0" u="none" strike="noStrike" dirty="0" err="1">
                <a:solidFill>
                  <a:srgbClr val="21262C"/>
                </a:solidFill>
                <a:effectLst/>
                <a:latin typeface="BlinkMacSystemFont"/>
              </a:rPr>
              <a:t>Spains</a:t>
            </a:r>
            <a:r>
              <a:rPr lang="en-US" b="0" i="0" u="none" strike="noStrike" dirty="0">
                <a:solidFill>
                  <a:srgbClr val="21262C"/>
                </a:solidFill>
                <a:effectLst/>
                <a:latin typeface="BlinkMacSystemFont"/>
              </a:rPr>
              <a:t> political machinery, Spaniards loyal to the king concluded that only through revolution and independence for Mexico could they continue to protect their privileged position. They found an ardent follower in Augustin de Iturbide, an ambitious native Mexican who had obtained a commission in the Spanish Army that placed him in the Aristocratic party</a:t>
            </a:r>
          </a:p>
          <a:p>
            <a:endParaRPr lang="en-US" b="0" i="0" u="none" strike="noStrike" dirty="0">
              <a:solidFill>
                <a:srgbClr val="21262C"/>
              </a:solidFill>
              <a:effectLst/>
              <a:latin typeface="BlinkMacSystemFont"/>
            </a:endParaRPr>
          </a:p>
          <a:p>
            <a:r>
              <a:rPr lang="en-US" b="0" i="0" u="none" strike="noStrike" dirty="0">
                <a:solidFill>
                  <a:srgbClr val="21262C"/>
                </a:solidFill>
                <a:effectLst/>
                <a:latin typeface="BlinkMacSystemFont"/>
              </a:rPr>
              <a:t>The conservatives generally favored a monarchy which continued special privileges for the Church, the clergy, and large land-holders.</a:t>
            </a:r>
            <a:endParaRPr lang="en-US" dirty="0"/>
          </a:p>
        </p:txBody>
      </p:sp>
      <p:sp>
        <p:nvSpPr>
          <p:cNvPr id="4" name="Slide Number Placeholder 3"/>
          <p:cNvSpPr>
            <a:spLocks noGrp="1"/>
          </p:cNvSpPr>
          <p:nvPr>
            <p:ph type="sldNum" sz="quarter" idx="5"/>
          </p:nvPr>
        </p:nvSpPr>
        <p:spPr/>
        <p:txBody>
          <a:bodyPr/>
          <a:lstStyle/>
          <a:p>
            <a:fld id="{020E3667-462D-7542-9FB6-45E6025E0241}" type="slidenum">
              <a:rPr lang="en-US" smtClean="0"/>
              <a:t>3</a:t>
            </a:fld>
            <a:endParaRPr lang="en-US"/>
          </a:p>
        </p:txBody>
      </p:sp>
    </p:spTree>
    <p:extLst>
      <p:ext uri="{BB962C8B-B14F-4D97-AF65-F5344CB8AC3E}">
        <p14:creationId xmlns:p14="http://schemas.microsoft.com/office/powerpoint/2010/main" val="990448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62C"/>
                </a:solidFill>
                <a:effectLst/>
                <a:latin typeface="BlinkMacSystemFont"/>
              </a:rPr>
              <a:t>Having lined up with the Republicans against Iturbide, Santa Anna soon found himself with the support of Nicholas Bravo, Vincente Guerrero, and Guadalupe Victoria. All were Masons. Guadalupe Victoria, who had formerly opposed Santa Anna, now had his support for the presidency under a federal republic. Within a short time, the liberals were in control of the Mexican government. Iturbide was forced to abdicate and went into exile in March,.</a:t>
            </a:r>
            <a:endParaRPr lang="en-US" dirty="0"/>
          </a:p>
        </p:txBody>
      </p:sp>
      <p:sp>
        <p:nvSpPr>
          <p:cNvPr id="4" name="Slide Number Placeholder 3"/>
          <p:cNvSpPr>
            <a:spLocks noGrp="1"/>
          </p:cNvSpPr>
          <p:nvPr>
            <p:ph type="sldNum" sz="quarter" idx="5"/>
          </p:nvPr>
        </p:nvSpPr>
        <p:spPr/>
        <p:txBody>
          <a:bodyPr/>
          <a:lstStyle/>
          <a:p>
            <a:fld id="{020E3667-462D-7542-9FB6-45E6025E0241}" type="slidenum">
              <a:rPr lang="en-US" smtClean="0"/>
              <a:t>4</a:t>
            </a:fld>
            <a:endParaRPr lang="en-US"/>
          </a:p>
        </p:txBody>
      </p:sp>
    </p:spTree>
    <p:extLst>
      <p:ext uri="{BB962C8B-B14F-4D97-AF65-F5344CB8AC3E}">
        <p14:creationId xmlns:p14="http://schemas.microsoft.com/office/powerpoint/2010/main" val="2919138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u="none" strike="noStrike" dirty="0">
                <a:solidFill>
                  <a:srgbClr val="21262C"/>
                </a:solidFill>
                <a:effectLst/>
                <a:latin typeface="BlinkMacSystemFont"/>
              </a:rPr>
              <a:t>It may be said at the outset that in its beginning the Mexican Revolution was really a class war, having at its basis social jealousies and exclusion from preferments.</a:t>
            </a:r>
          </a:p>
          <a:p>
            <a:r>
              <a:rPr lang="en-US" b="0" i="1" u="none" strike="noStrike" dirty="0">
                <a:solidFill>
                  <a:srgbClr val="21262C"/>
                </a:solidFill>
                <a:effectLst/>
                <a:latin typeface="BlinkMacSystemFont"/>
              </a:rPr>
              <a:t>Revolution having been begun by an ecclesiastic.</a:t>
            </a:r>
          </a:p>
          <a:p>
            <a:endParaRPr lang="en-US" b="0" i="1" u="none" strike="noStrike" dirty="0">
              <a:solidFill>
                <a:srgbClr val="21262C"/>
              </a:solidFill>
              <a:effectLst/>
              <a:latin typeface="BlinkMacSystemFont"/>
            </a:endParaRPr>
          </a:p>
          <a:p>
            <a:r>
              <a:rPr lang="en-US" b="0" i="1" u="none" strike="noStrike" dirty="0">
                <a:solidFill>
                  <a:srgbClr val="21262C"/>
                </a:solidFill>
                <a:effectLst/>
                <a:latin typeface="BlinkMacSystemFont"/>
              </a:rPr>
              <a:t>There was hardly a battle in which priests were not found as leading officers. Many of these priest were Master Masons.</a:t>
            </a:r>
          </a:p>
          <a:p>
            <a:endParaRPr lang="en-US" b="0" i="1" u="none" strike="noStrike" dirty="0">
              <a:solidFill>
                <a:srgbClr val="21262C"/>
              </a:solidFill>
              <a:effectLst/>
              <a:latin typeface="BlinkMacSystemFont"/>
            </a:endParaRPr>
          </a:p>
          <a:p>
            <a:r>
              <a:rPr lang="en-US" b="0" i="0" u="none" strike="noStrike" dirty="0">
                <a:solidFill>
                  <a:srgbClr val="21262C"/>
                </a:solidFill>
                <a:effectLst/>
                <a:latin typeface="BlinkMacSystemFont"/>
              </a:rPr>
              <a:t>In 1814, Ferdinand VII was elevated to the throne of Spain. </a:t>
            </a:r>
          </a:p>
          <a:p>
            <a:r>
              <a:rPr lang="en-US" b="0" i="0" u="none" strike="noStrike" dirty="0">
                <a:solidFill>
                  <a:srgbClr val="21262C"/>
                </a:solidFill>
                <a:effectLst/>
                <a:latin typeface="BlinkMacSystemFont"/>
              </a:rPr>
              <a:t>The Inquisition was restored and Freemasonry was again outlawed.</a:t>
            </a:r>
          </a:p>
          <a:p>
            <a:r>
              <a:rPr lang="en-US" b="0" i="0" u="none" strike="noStrike" dirty="0">
                <a:solidFill>
                  <a:srgbClr val="21262C"/>
                </a:solidFill>
                <a:effectLst/>
                <a:latin typeface="BlinkMacSystemFont"/>
              </a:rPr>
              <a:t>But the ideals of Freemasonry were too firmly established in Mexico to be denied.</a:t>
            </a:r>
          </a:p>
          <a:p>
            <a:endParaRPr lang="en-US" b="0" i="0" u="none" strike="noStrike" dirty="0">
              <a:solidFill>
                <a:srgbClr val="21262C"/>
              </a:solidFill>
              <a:effectLst/>
              <a:latin typeface="BlinkMacSystemFont"/>
            </a:endParaRPr>
          </a:p>
          <a:p>
            <a:r>
              <a:rPr lang="en-US" b="0" i="0" u="none" strike="noStrike" dirty="0">
                <a:solidFill>
                  <a:srgbClr val="21262C"/>
                </a:solidFill>
                <a:effectLst/>
                <a:latin typeface="BlinkMacSystemFont"/>
              </a:rPr>
              <a:t>The establishment of the First Mexican Republic was a result of several factors, including:</a:t>
            </a:r>
          </a:p>
          <a:p>
            <a:endParaRPr lang="en-US" b="0" i="0" u="none" strike="noStrike" dirty="0">
              <a:solidFill>
                <a:srgbClr val="21262C"/>
              </a:solidFill>
              <a:effectLst/>
              <a:latin typeface="BlinkMacSystemFont"/>
            </a:endParaRPr>
          </a:p>
          <a:p>
            <a:r>
              <a:rPr lang="en-US" b="0" i="0" u="none" strike="noStrike" dirty="0">
                <a:solidFill>
                  <a:srgbClr val="21262C"/>
                </a:solidFill>
                <a:effectLst/>
                <a:latin typeface="BlinkMacSystemFont"/>
              </a:rPr>
              <a:t>1. The fall of the Mexican Empire: The Mexican Empire was established in 1821 after Mexico gained independence from Spain. However, the empire was short-lived and was overthrown in 1823, leading to the establishment of the First Mexican Republic[1][3].</a:t>
            </a:r>
          </a:p>
          <a:p>
            <a:endParaRPr lang="en-US" b="0" i="0" u="none" strike="noStrike" dirty="0">
              <a:solidFill>
                <a:srgbClr val="21262C"/>
              </a:solidFill>
              <a:effectLst/>
              <a:latin typeface="BlinkMacSystemFont"/>
            </a:endParaRPr>
          </a:p>
          <a:p>
            <a:r>
              <a:rPr lang="en-US" b="0" i="0" u="none" strike="noStrike" dirty="0">
                <a:solidFill>
                  <a:srgbClr val="21262C"/>
                </a:solidFill>
                <a:effectLst/>
                <a:latin typeface="BlinkMacSystemFont"/>
              </a:rPr>
              <a:t>2. The Constitution of 1824: The First Mexican Republic was established by the Constitution of 1824, which was the first constitution of independent Mexico. The constitution established a federated republic and officially designated Mexico as the United Mexican States[1].</a:t>
            </a:r>
          </a:p>
          <a:p>
            <a:endParaRPr lang="en-US" b="0" i="0" u="none" strike="noStrike" dirty="0">
              <a:solidFill>
                <a:srgbClr val="21262C"/>
              </a:solidFill>
              <a:effectLst/>
              <a:latin typeface="BlinkMacSystemFont"/>
            </a:endParaRPr>
          </a:p>
          <a:p>
            <a:r>
              <a:rPr lang="en-US" b="0" i="0" u="none" strike="noStrike" dirty="0">
                <a:solidFill>
                  <a:srgbClr val="21262C"/>
                </a:solidFill>
                <a:effectLst/>
                <a:latin typeface="BlinkMacSystemFont"/>
              </a:rPr>
              <a:t>3. Political controversies: Political controversies, ever since the drafting of the constitution, tended to center around whether Mexico should be a federal or a centralist state, with wider liberal and conservative divisions[1].</a:t>
            </a:r>
          </a:p>
          <a:p>
            <a:endParaRPr lang="en-US" b="0" i="0" u="none" strike="noStrike" dirty="0">
              <a:solidFill>
                <a:srgbClr val="21262C"/>
              </a:solidFill>
              <a:effectLst/>
              <a:latin typeface="BlinkMacSystemFont"/>
            </a:endParaRPr>
          </a:p>
          <a:p>
            <a:r>
              <a:rPr lang="en-US" b="0" i="0" u="none" strike="noStrike" dirty="0">
                <a:solidFill>
                  <a:srgbClr val="21262C"/>
                </a:solidFill>
                <a:effectLst/>
                <a:latin typeface="BlinkMacSystemFont"/>
              </a:rPr>
              <a:t>4. Financial and political instability: The First Mexican Republic was plagued through its entire twelve-year existence by severe financial and political instability[1][2].</a:t>
            </a:r>
          </a:p>
          <a:p>
            <a:endParaRPr lang="en-US" b="0" i="0" u="none" strike="noStrike" dirty="0">
              <a:solidFill>
                <a:srgbClr val="21262C"/>
              </a:solidFill>
              <a:effectLst/>
              <a:latin typeface="BlinkMacSystemFont"/>
            </a:endParaRPr>
          </a:p>
          <a:p>
            <a:r>
              <a:rPr lang="en-US" b="0" i="0" u="none" strike="noStrike" dirty="0">
                <a:solidFill>
                  <a:srgbClr val="21262C"/>
                </a:solidFill>
                <a:effectLst/>
                <a:latin typeface="BlinkMacSystemFont"/>
              </a:rPr>
              <a:t>Overall, the establishment of the First Mexican Republic was a result of Mexico's desire for independence and its attempt to establish a stable and democratic government.</a:t>
            </a:r>
          </a:p>
          <a:p>
            <a:endParaRPr lang="en-US" b="0" i="0" u="none" strike="noStrike" dirty="0">
              <a:solidFill>
                <a:srgbClr val="21262C"/>
              </a:solidFill>
              <a:effectLst/>
              <a:latin typeface="BlinkMacSystemFont"/>
            </a:endParaRPr>
          </a:p>
          <a:p>
            <a:r>
              <a:rPr lang="en-US" b="0" i="0" u="none" strike="noStrike" dirty="0">
                <a:solidFill>
                  <a:srgbClr val="21262C"/>
                </a:solidFill>
                <a:effectLst/>
                <a:latin typeface="BlinkMacSystemFont"/>
              </a:rPr>
              <a:t>Citations:</a:t>
            </a:r>
          </a:p>
          <a:p>
            <a:r>
              <a:rPr lang="en-US" b="0" i="0" u="none" strike="noStrike" dirty="0">
                <a:solidFill>
                  <a:srgbClr val="21262C"/>
                </a:solidFill>
                <a:effectLst/>
                <a:latin typeface="BlinkMacSystemFont"/>
              </a:rPr>
              <a:t>[1] https://</a:t>
            </a:r>
            <a:r>
              <a:rPr lang="en-US" b="0" i="0" u="none" strike="noStrike" dirty="0" err="1">
                <a:solidFill>
                  <a:srgbClr val="21262C"/>
                </a:solidFill>
                <a:effectLst/>
                <a:latin typeface="BlinkMacSystemFont"/>
              </a:rPr>
              <a:t>en.wikipedia.org</a:t>
            </a:r>
            <a:r>
              <a:rPr lang="en-US" b="0" i="0" u="none" strike="noStrike" dirty="0">
                <a:solidFill>
                  <a:srgbClr val="21262C"/>
                </a:solidFill>
                <a:effectLst/>
                <a:latin typeface="BlinkMacSystemFont"/>
              </a:rPr>
              <a:t>/wiki/</a:t>
            </a:r>
            <a:r>
              <a:rPr lang="en-US" b="0" i="0" u="none" strike="noStrike" dirty="0" err="1">
                <a:solidFill>
                  <a:srgbClr val="21262C"/>
                </a:solidFill>
                <a:effectLst/>
                <a:latin typeface="BlinkMacSystemFont"/>
              </a:rPr>
              <a:t>First_Mexican_Republic</a:t>
            </a:r>
            <a:endParaRPr lang="en-US" b="0" i="0" u="none" strike="noStrike" dirty="0">
              <a:solidFill>
                <a:srgbClr val="21262C"/>
              </a:solidFill>
              <a:effectLst/>
              <a:latin typeface="BlinkMacSystemFont"/>
            </a:endParaRPr>
          </a:p>
          <a:p>
            <a:r>
              <a:rPr lang="en-US" b="0" i="0" u="none" strike="noStrike" dirty="0">
                <a:solidFill>
                  <a:srgbClr val="21262C"/>
                </a:solidFill>
                <a:effectLst/>
                <a:latin typeface="BlinkMacSystemFont"/>
              </a:rPr>
              <a:t>[2] https://</a:t>
            </a:r>
            <a:r>
              <a:rPr lang="en-US" b="0" i="0" u="none" strike="noStrike" dirty="0" err="1">
                <a:solidFill>
                  <a:srgbClr val="21262C"/>
                </a:solidFill>
                <a:effectLst/>
                <a:latin typeface="BlinkMacSystemFont"/>
              </a:rPr>
              <a:t>countries.fandom.com</a:t>
            </a:r>
            <a:r>
              <a:rPr lang="en-US" b="0" i="0" u="none" strike="noStrike" dirty="0">
                <a:solidFill>
                  <a:srgbClr val="21262C"/>
                </a:solidFill>
                <a:effectLst/>
                <a:latin typeface="BlinkMacSystemFont"/>
              </a:rPr>
              <a:t>/wiki/</a:t>
            </a:r>
            <a:r>
              <a:rPr lang="en-US" b="0" i="0" u="none" strike="noStrike" dirty="0" err="1">
                <a:solidFill>
                  <a:srgbClr val="21262C"/>
                </a:solidFill>
                <a:effectLst/>
                <a:latin typeface="BlinkMacSystemFont"/>
              </a:rPr>
              <a:t>First_Federal_Republic_of_Mexico</a:t>
            </a:r>
            <a:endParaRPr lang="en-US" b="0" i="0" u="none" strike="noStrike" dirty="0">
              <a:solidFill>
                <a:srgbClr val="21262C"/>
              </a:solidFill>
              <a:effectLst/>
              <a:latin typeface="BlinkMacSystemFont"/>
            </a:endParaRPr>
          </a:p>
          <a:p>
            <a:r>
              <a:rPr lang="en-US" b="0" i="0" u="none" strike="noStrike" dirty="0">
                <a:solidFill>
                  <a:srgbClr val="21262C"/>
                </a:solidFill>
                <a:effectLst/>
                <a:latin typeface="BlinkMacSystemFont"/>
              </a:rPr>
              <a:t>[3] https://</a:t>
            </a:r>
            <a:r>
              <a:rPr lang="en-US" b="0" i="0" u="none" strike="noStrike" dirty="0" err="1">
                <a:solidFill>
                  <a:srgbClr val="21262C"/>
                </a:solidFill>
                <a:effectLst/>
                <a:latin typeface="BlinkMacSystemFont"/>
              </a:rPr>
              <a:t>en.wikipedia.org</a:t>
            </a:r>
            <a:r>
              <a:rPr lang="en-US" b="0" i="0" u="none" strike="noStrike" dirty="0">
                <a:solidFill>
                  <a:srgbClr val="21262C"/>
                </a:solidFill>
                <a:effectLst/>
                <a:latin typeface="BlinkMacSystemFont"/>
              </a:rPr>
              <a:t>/wiki/</a:t>
            </a:r>
            <a:r>
              <a:rPr lang="en-US" b="0" i="0" u="none" strike="noStrike" dirty="0" err="1">
                <a:solidFill>
                  <a:srgbClr val="21262C"/>
                </a:solidFill>
                <a:effectLst/>
                <a:latin typeface="BlinkMacSystemFont"/>
              </a:rPr>
              <a:t>First_Mexican_Empire</a:t>
            </a:r>
            <a:endParaRPr lang="en-US" b="0" i="0" u="none" strike="noStrike" dirty="0">
              <a:solidFill>
                <a:srgbClr val="21262C"/>
              </a:solidFill>
              <a:effectLst/>
              <a:latin typeface="BlinkMacSystemFont"/>
            </a:endParaRPr>
          </a:p>
          <a:p>
            <a:r>
              <a:rPr lang="en-US" b="0" i="0" u="none" strike="noStrike" dirty="0">
                <a:solidFill>
                  <a:srgbClr val="21262C"/>
                </a:solidFill>
                <a:effectLst/>
                <a:latin typeface="BlinkMacSystemFont"/>
              </a:rPr>
              <a:t>[4] https://</a:t>
            </a:r>
            <a:r>
              <a:rPr lang="en-US" b="0" i="0" u="none" strike="noStrike" dirty="0" err="1">
                <a:solidFill>
                  <a:srgbClr val="21262C"/>
                </a:solidFill>
                <a:effectLst/>
                <a:latin typeface="BlinkMacSystemFont"/>
              </a:rPr>
              <a:t>www.britannica.com</a:t>
            </a:r>
            <a:r>
              <a:rPr lang="en-US" b="0" i="0" u="none" strike="noStrike" dirty="0">
                <a:solidFill>
                  <a:srgbClr val="21262C"/>
                </a:solidFill>
                <a:effectLst/>
                <a:latin typeface="BlinkMacSystemFont"/>
              </a:rPr>
              <a:t>/place/Mexico/Independence</a:t>
            </a:r>
          </a:p>
          <a:p>
            <a:r>
              <a:rPr lang="en-US" b="0" i="0" u="none" strike="noStrike" dirty="0">
                <a:solidFill>
                  <a:srgbClr val="21262C"/>
                </a:solidFill>
                <a:effectLst/>
                <a:latin typeface="BlinkMacSystemFont"/>
              </a:rPr>
              <a:t>[5] https://</a:t>
            </a:r>
            <a:r>
              <a:rPr lang="en-US" b="0" i="0" u="none" strike="noStrike" dirty="0" err="1">
                <a:solidFill>
                  <a:srgbClr val="21262C"/>
                </a:solidFill>
                <a:effectLst/>
                <a:latin typeface="BlinkMacSystemFont"/>
              </a:rPr>
              <a:t>artsandculture.google.com</a:t>
            </a:r>
            <a:r>
              <a:rPr lang="en-US" b="0" i="0" u="none" strike="noStrike" dirty="0">
                <a:solidFill>
                  <a:srgbClr val="21262C"/>
                </a:solidFill>
                <a:effectLst/>
                <a:latin typeface="BlinkMacSystemFont"/>
              </a:rPr>
              <a:t>/story/the-birth-of-the-states-of-the-mexican-republic-part-i-archivo-general-de-la-nacion/gwUxkdP0Lhc1OA?hl=</a:t>
            </a:r>
            <a:r>
              <a:rPr lang="en-US" b="0" i="0" u="none" strike="noStrike" dirty="0" err="1">
                <a:solidFill>
                  <a:srgbClr val="21262C"/>
                </a:solidFill>
                <a:effectLst/>
                <a:latin typeface="BlinkMacSystemFont"/>
              </a:rPr>
              <a:t>en</a:t>
            </a:r>
            <a:r>
              <a:rPr lang="en-US" b="0" i="0" u="none" strike="noStrike" dirty="0">
                <a:solidFill>
                  <a:srgbClr val="21262C"/>
                </a:solidFill>
                <a:effectLst/>
                <a:latin typeface="BlinkMacSystemFont"/>
              </a:rPr>
              <a:t>-US</a:t>
            </a:r>
          </a:p>
          <a:p>
            <a:r>
              <a:rPr lang="en-US" b="0" i="0" u="none" strike="noStrike" dirty="0">
                <a:solidFill>
                  <a:srgbClr val="21262C"/>
                </a:solidFill>
                <a:effectLst/>
                <a:latin typeface="BlinkMacSystemFont"/>
              </a:rPr>
              <a:t>[6] https://</a:t>
            </a:r>
            <a:r>
              <a:rPr lang="en-US" b="0" i="0" u="none" strike="noStrike" dirty="0" err="1">
                <a:solidFill>
                  <a:srgbClr val="21262C"/>
                </a:solidFill>
                <a:effectLst/>
                <a:latin typeface="BlinkMacSystemFont"/>
              </a:rPr>
              <a:t>study.com</a:t>
            </a:r>
            <a:r>
              <a:rPr lang="en-US" b="0" i="0" u="none" strike="noStrike" dirty="0">
                <a:solidFill>
                  <a:srgbClr val="21262C"/>
                </a:solidFill>
                <a:effectLst/>
                <a:latin typeface="BlinkMacSystemFont"/>
              </a:rPr>
              <a:t>/academy/lesson/first-</a:t>
            </a:r>
            <a:r>
              <a:rPr lang="en-US" b="0" i="0" u="none" strike="noStrike" dirty="0" err="1">
                <a:solidFill>
                  <a:srgbClr val="21262C"/>
                </a:solidFill>
                <a:effectLst/>
                <a:latin typeface="BlinkMacSystemFont"/>
              </a:rPr>
              <a:t>mexican</a:t>
            </a:r>
            <a:r>
              <a:rPr lang="en-US" b="0" i="0" u="none" strike="noStrike" dirty="0">
                <a:solidFill>
                  <a:srgbClr val="21262C"/>
                </a:solidFill>
                <a:effectLst/>
                <a:latin typeface="BlinkMacSystemFont"/>
              </a:rPr>
              <a:t>-empire-history-timeline-</a:t>
            </a:r>
            <a:r>
              <a:rPr lang="en-US" b="0" i="0" u="none" strike="noStrike" dirty="0" err="1">
                <a:solidFill>
                  <a:srgbClr val="21262C"/>
                </a:solidFill>
                <a:effectLst/>
                <a:latin typeface="BlinkMacSystemFont"/>
              </a:rPr>
              <a:t>facts.html</a:t>
            </a:r>
            <a:endParaRPr lang="en-US" b="0" i="0" u="none" strike="noStrike" dirty="0">
              <a:solidFill>
                <a:srgbClr val="21262C"/>
              </a:solidFill>
              <a:effectLst/>
              <a:latin typeface="BlinkMacSystemFont"/>
            </a:endParaRPr>
          </a:p>
          <a:p>
            <a:endParaRPr lang="en-US" b="0" i="0" u="none" strike="noStrike" dirty="0">
              <a:solidFill>
                <a:srgbClr val="21262C"/>
              </a:solidFill>
              <a:effectLst/>
              <a:latin typeface="BlinkMacSystemFont"/>
            </a:endParaRPr>
          </a:p>
          <a:p>
            <a:r>
              <a:rPr lang="en-US" b="0" i="0" u="none" strike="noStrike" dirty="0">
                <a:solidFill>
                  <a:srgbClr val="21262C"/>
                </a:solidFill>
                <a:effectLst/>
                <a:latin typeface="BlinkMacSystemFont"/>
              </a:rPr>
              <a:t>Augustin de Iturbide Emperor Augustin I of Mexico in 1823</a:t>
            </a:r>
            <a:endParaRPr lang="en-US" dirty="0"/>
          </a:p>
        </p:txBody>
      </p:sp>
      <p:sp>
        <p:nvSpPr>
          <p:cNvPr id="4" name="Slide Number Placeholder 3"/>
          <p:cNvSpPr>
            <a:spLocks noGrp="1"/>
          </p:cNvSpPr>
          <p:nvPr>
            <p:ph type="sldNum" sz="quarter" idx="5"/>
          </p:nvPr>
        </p:nvSpPr>
        <p:spPr/>
        <p:txBody>
          <a:bodyPr/>
          <a:lstStyle/>
          <a:p>
            <a:fld id="{020E3667-462D-7542-9FB6-45E6025E0241}" type="slidenum">
              <a:rPr lang="en-US" smtClean="0"/>
              <a:t>5</a:t>
            </a:fld>
            <a:endParaRPr lang="en-US"/>
          </a:p>
        </p:txBody>
      </p:sp>
    </p:spTree>
    <p:extLst>
      <p:ext uri="{BB962C8B-B14F-4D97-AF65-F5344CB8AC3E}">
        <p14:creationId xmlns:p14="http://schemas.microsoft.com/office/powerpoint/2010/main" val="3040764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Baskerville" panose="02020502070401020303" pitchFamily="18" charset="0"/>
                <a:ea typeface="Baskerville" panose="02020502070401020303" pitchFamily="18" charset="0"/>
              </a:rPr>
              <a:t>.They let many Americans immigrate to the State without anything more than a pledge</a:t>
            </a:r>
          </a:p>
          <a:p>
            <a:endParaRPr lang="en-US" sz="1200" dirty="0">
              <a:latin typeface="Baskerville" panose="02020502070401020303" pitchFamily="18" charset="0"/>
              <a:ea typeface="Baskerville" panose="02020502070401020303" pitchFamily="18" charset="0"/>
            </a:endParaRPr>
          </a:p>
        </p:txBody>
      </p:sp>
      <p:sp>
        <p:nvSpPr>
          <p:cNvPr id="4" name="Slide Number Placeholder 3"/>
          <p:cNvSpPr>
            <a:spLocks noGrp="1"/>
          </p:cNvSpPr>
          <p:nvPr>
            <p:ph type="sldNum" sz="quarter" idx="5"/>
          </p:nvPr>
        </p:nvSpPr>
        <p:spPr/>
        <p:txBody>
          <a:bodyPr/>
          <a:lstStyle/>
          <a:p>
            <a:fld id="{020E3667-462D-7542-9FB6-45E6025E0241}" type="slidenum">
              <a:rPr lang="en-US" smtClean="0"/>
              <a:t>6</a:t>
            </a:fld>
            <a:endParaRPr lang="en-US"/>
          </a:p>
        </p:txBody>
      </p:sp>
    </p:spTree>
    <p:extLst>
      <p:ext uri="{BB962C8B-B14F-4D97-AF65-F5344CB8AC3E}">
        <p14:creationId xmlns:p14="http://schemas.microsoft.com/office/powerpoint/2010/main" val="1716380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latin typeface="Baskerville" panose="02020502070401020303" pitchFamily="18" charset="0"/>
              <a:ea typeface="Baskerville" panose="02020502070401020303" pitchFamily="18" charset="0"/>
            </a:endParaRPr>
          </a:p>
          <a:p>
            <a:endParaRPr lang="en-US" dirty="0"/>
          </a:p>
          <a:p>
            <a:pPr marL="1600200" lvl="3" indent="-228600">
              <a:buFont typeface="Arial" panose="020B0604020202020204" pitchFamily="34" charset="0"/>
              <a:buChar char="•"/>
            </a:pPr>
            <a:r>
              <a:rPr lang="en-US" dirty="0">
                <a:solidFill>
                  <a:srgbClr val="000000"/>
                </a:solidFill>
                <a:effectLst/>
                <a:latin typeface="Helvetica Neue" panose="02000503000000020004" pitchFamily="2" charset="0"/>
              </a:rPr>
              <a:t>Economic issues: The Mexican government had enacted policies that were intended to promote economic development in Texas, but these policies had mixed results. Some Texans felt that they were not receiving the support they needed from the Mexican government to develop their economy.</a:t>
            </a:r>
          </a:p>
          <a:p>
            <a:pPr marL="1600200" lvl="3" indent="-228600">
              <a:buFont typeface="Arial" panose="020B0604020202020204" pitchFamily="34" charset="0"/>
              <a:buChar char="•"/>
            </a:pPr>
            <a:endParaRPr lang="en-US" dirty="0">
              <a:solidFill>
                <a:srgbClr val="000000"/>
              </a:solidFill>
              <a:effectLst/>
              <a:latin typeface="Helvetica Neue" panose="02000503000000020004" pitchFamily="2" charset="0"/>
            </a:endParaRPr>
          </a:p>
          <a:p>
            <a:pPr marL="1600200" lvl="3" indent="-228600">
              <a:buFont typeface="Arial" panose="020B0604020202020204" pitchFamily="34" charset="0"/>
              <a:buChar char="•"/>
            </a:pPr>
            <a:r>
              <a:rPr lang="en-US" dirty="0">
                <a:solidFill>
                  <a:srgbClr val="000000"/>
                </a:solidFill>
                <a:effectLst/>
                <a:latin typeface="Helvetica Neue" panose="02000503000000020004" pitchFamily="2" charset="0"/>
              </a:rPr>
              <a:t>Political unrest: Mexico was experiencing political turmoil during this time, with frequent changes of government and instability in the federal system. This made it difficult for the Mexican government to effectively govern Texas, which was a remote frontier region with a small population.</a:t>
            </a:r>
          </a:p>
          <a:p>
            <a:pPr marL="1600200" lvl="3" indent="-228600">
              <a:buFont typeface="Arial" panose="020B0604020202020204" pitchFamily="34" charset="0"/>
              <a:buChar char="•"/>
            </a:pPr>
            <a:endParaRPr lang="en-US" dirty="0">
              <a:solidFill>
                <a:srgbClr val="000000"/>
              </a:solidFill>
              <a:effectLst/>
              <a:latin typeface="Helvetica Neue" panose="02000503000000020004" pitchFamily="2" charset="0"/>
            </a:endParaRPr>
          </a:p>
          <a:p>
            <a:pPr marL="1600200" lvl="3" indent="-228600">
              <a:buFont typeface="Arial" panose="020B0604020202020204" pitchFamily="34" charset="0"/>
              <a:buChar char="•"/>
            </a:pPr>
            <a:r>
              <a:rPr lang="en-US" dirty="0">
                <a:solidFill>
                  <a:srgbClr val="000000"/>
                </a:solidFill>
                <a:effectLst/>
                <a:latin typeface="Helvetica Neue" panose="02000503000000020004" pitchFamily="2" charset="0"/>
              </a:rPr>
              <a:t>Illegal immigration: Many Americans had settled in Texas illegally, which the Mexican government saw as a threat to its sovereignty. The Mexican government had encouraged American immigration to Texas in the 1820s and 1830s to help populate the region, but the number of Americans entering Texas far exceeded what the Mexican government had expected or wanted.</a:t>
            </a:r>
          </a:p>
          <a:p>
            <a:pPr marL="2057400" lvl="4" indent="-228600">
              <a:buFont typeface="Arial" panose="020B0604020202020204" pitchFamily="34" charset="0"/>
              <a:buChar char="•"/>
            </a:pPr>
            <a:r>
              <a:rPr lang="en-US" dirty="0">
                <a:solidFill>
                  <a:srgbClr val="000000"/>
                </a:solidFill>
                <a:effectLst/>
                <a:latin typeface="Helvetica Neue" panose="02000503000000020004" pitchFamily="2" charset="0"/>
              </a:rPr>
              <a:t>From the Mexican perspective, there was more than enough cause for alarm. By 1835-1836 Texan numbers had swelled to around 30,000, while the Hispanic population remained stable, roughly 4,000 people.</a:t>
            </a:r>
          </a:p>
          <a:p>
            <a:endParaRPr lang="en-US" sz="1200" dirty="0">
              <a:latin typeface="Baskerville" panose="02020502070401020303" pitchFamily="18" charset="0"/>
              <a:ea typeface="Baskerville" panose="02020502070401020303" pitchFamily="18" charset="0"/>
            </a:endParaRPr>
          </a:p>
        </p:txBody>
      </p:sp>
      <p:sp>
        <p:nvSpPr>
          <p:cNvPr id="4" name="Slide Number Placeholder 3"/>
          <p:cNvSpPr>
            <a:spLocks noGrp="1"/>
          </p:cNvSpPr>
          <p:nvPr>
            <p:ph type="sldNum" sz="quarter" idx="5"/>
          </p:nvPr>
        </p:nvSpPr>
        <p:spPr/>
        <p:txBody>
          <a:bodyPr/>
          <a:lstStyle/>
          <a:p>
            <a:fld id="{020E3667-462D-7542-9FB6-45E6025E0241}" type="slidenum">
              <a:rPr lang="en-US" smtClean="0"/>
              <a:t>7</a:t>
            </a:fld>
            <a:endParaRPr lang="en-US"/>
          </a:p>
        </p:txBody>
      </p:sp>
    </p:spTree>
    <p:extLst>
      <p:ext uri="{BB962C8B-B14F-4D97-AF65-F5344CB8AC3E}">
        <p14:creationId xmlns:p14="http://schemas.microsoft.com/office/powerpoint/2010/main" val="2208811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Baskerville" panose="02020502070401020303" pitchFamily="18" charset="0"/>
                <a:ea typeface="Baskerville" panose="02020502070401020303" pitchFamily="18" charset="0"/>
              </a:rPr>
              <a:t>Economic issues: Many Texans were unhappy with the Mexican government's economic policies, which they felt favored Mexico over Texas. This included high taxes and restrictions on trade.</a:t>
            </a:r>
          </a:p>
          <a:p>
            <a:endParaRPr lang="en-US" sz="1200" dirty="0">
              <a:latin typeface="Baskerville" panose="02020502070401020303" pitchFamily="18" charset="0"/>
              <a:ea typeface="Baskerville" panose="02020502070401020303" pitchFamily="18" charset="0"/>
            </a:endParaRPr>
          </a:p>
          <a:p>
            <a:r>
              <a:rPr lang="en-US" sz="1200" dirty="0">
                <a:latin typeface="Baskerville" panose="02020502070401020303" pitchFamily="18" charset="0"/>
                <a:ea typeface="Baskerville" panose="02020502070401020303" pitchFamily="18" charset="0"/>
              </a:rPr>
              <a:t>Political oppression: Many Texans felt that the Mexican government was becoming increasingly dictatorial and that their rights were being violated. This was exemplified by the passage of the Law of April 6, 1830, which was designed to curtail American immigration into Texas and gave more power to the Mexican government, specifically taking it away from the local governments.</a:t>
            </a:r>
          </a:p>
          <a:p>
            <a:endParaRPr lang="en-US" sz="1200" dirty="0">
              <a:latin typeface="Baskerville" panose="02020502070401020303" pitchFamily="18" charset="0"/>
              <a:ea typeface="Baskerville" panose="02020502070401020303" pitchFamily="18" charset="0"/>
            </a:endParaRPr>
          </a:p>
          <a:p>
            <a:r>
              <a:rPr lang="en-US" sz="1200" dirty="0">
                <a:latin typeface="Baskerville" panose="02020502070401020303" pitchFamily="18" charset="0"/>
                <a:ea typeface="Baskerville" panose="02020502070401020303" pitchFamily="18" charset="0"/>
              </a:rPr>
              <a:t>Cultural differences: Texans were mostly American settlers who had a different cultural background than the Mexican government and many of the Mexican residents of Texas. This led to tensions and misunderstandings between the two groups.</a:t>
            </a:r>
          </a:p>
          <a:p>
            <a:endParaRPr lang="en-US" sz="1200" dirty="0">
              <a:latin typeface="Baskerville" panose="02020502070401020303" pitchFamily="18" charset="0"/>
              <a:ea typeface="Baskerville" panose="02020502070401020303" pitchFamily="18" charset="0"/>
            </a:endParaRPr>
          </a:p>
          <a:p>
            <a:r>
              <a:rPr lang="en-US" sz="1200" dirty="0">
                <a:latin typeface="Baskerville" panose="02020502070401020303" pitchFamily="18" charset="0"/>
                <a:ea typeface="Baskerville" panose="02020502070401020303" pitchFamily="18" charset="0"/>
              </a:rPr>
              <a:t>Dodson Flag</a:t>
            </a:r>
          </a:p>
          <a:p>
            <a:endParaRPr lang="en-US" dirty="0"/>
          </a:p>
          <a:p>
            <a:endParaRPr lang="en-US" dirty="0"/>
          </a:p>
        </p:txBody>
      </p:sp>
      <p:sp>
        <p:nvSpPr>
          <p:cNvPr id="4" name="Slide Number Placeholder 3"/>
          <p:cNvSpPr>
            <a:spLocks noGrp="1"/>
          </p:cNvSpPr>
          <p:nvPr>
            <p:ph type="sldNum" sz="quarter" idx="5"/>
          </p:nvPr>
        </p:nvSpPr>
        <p:spPr/>
        <p:txBody>
          <a:bodyPr/>
          <a:lstStyle/>
          <a:p>
            <a:fld id="{020E3667-462D-7542-9FB6-45E6025E0241}" type="slidenum">
              <a:rPr lang="en-US" smtClean="0"/>
              <a:t>8</a:t>
            </a:fld>
            <a:endParaRPr lang="en-US"/>
          </a:p>
        </p:txBody>
      </p:sp>
    </p:spTree>
    <p:extLst>
      <p:ext uri="{BB962C8B-B14F-4D97-AF65-F5344CB8AC3E}">
        <p14:creationId xmlns:p14="http://schemas.microsoft.com/office/powerpoint/2010/main" val="3736949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Causing this part of Mexico to have its own version of unrest</a:t>
            </a:r>
          </a:p>
        </p:txBody>
      </p:sp>
      <p:sp>
        <p:nvSpPr>
          <p:cNvPr id="4" name="Slide Number Placeholder 3"/>
          <p:cNvSpPr>
            <a:spLocks noGrp="1"/>
          </p:cNvSpPr>
          <p:nvPr>
            <p:ph type="sldNum" sz="quarter" idx="5"/>
          </p:nvPr>
        </p:nvSpPr>
        <p:spPr/>
        <p:txBody>
          <a:bodyPr/>
          <a:lstStyle/>
          <a:p>
            <a:fld id="{020E3667-462D-7542-9FB6-45E6025E0241}" type="slidenum">
              <a:rPr lang="en-US" smtClean="0"/>
              <a:t>9</a:t>
            </a:fld>
            <a:endParaRPr lang="en-US"/>
          </a:p>
        </p:txBody>
      </p:sp>
    </p:spTree>
    <p:extLst>
      <p:ext uri="{BB962C8B-B14F-4D97-AF65-F5344CB8AC3E}">
        <p14:creationId xmlns:p14="http://schemas.microsoft.com/office/powerpoint/2010/main" val="1134273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E4871-4331-262D-09ED-7EE08716FA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827528-7288-DF87-9CCC-FF2C0736D7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3C523D-35F2-8A80-FFD4-3F0D83E7DF54}"/>
              </a:ext>
            </a:extLst>
          </p:cNvPr>
          <p:cNvSpPr>
            <a:spLocks noGrp="1"/>
          </p:cNvSpPr>
          <p:nvPr>
            <p:ph type="dt" sz="half" idx="10"/>
          </p:nvPr>
        </p:nvSpPr>
        <p:spPr/>
        <p:txBody>
          <a:bodyPr/>
          <a:lstStyle/>
          <a:p>
            <a:fld id="{D498E7E4-A1EC-5245-B61D-EBB7795A0008}" type="datetimeFigureOut">
              <a:rPr lang="en-US" smtClean="0"/>
              <a:t>7/29/23</a:t>
            </a:fld>
            <a:endParaRPr lang="en-US"/>
          </a:p>
        </p:txBody>
      </p:sp>
      <p:sp>
        <p:nvSpPr>
          <p:cNvPr id="5" name="Footer Placeholder 4">
            <a:extLst>
              <a:ext uri="{FF2B5EF4-FFF2-40B4-BE49-F238E27FC236}">
                <a16:creationId xmlns:a16="http://schemas.microsoft.com/office/drawing/2014/main" id="{3883818B-9CDF-2341-8C41-5718ED149B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5CFCA2-B58B-530E-6A92-8009ACE7FEF2}"/>
              </a:ext>
            </a:extLst>
          </p:cNvPr>
          <p:cNvSpPr>
            <a:spLocks noGrp="1"/>
          </p:cNvSpPr>
          <p:nvPr>
            <p:ph type="sldNum" sz="quarter" idx="12"/>
          </p:nvPr>
        </p:nvSpPr>
        <p:spPr/>
        <p:txBody>
          <a:bodyPr/>
          <a:lstStyle/>
          <a:p>
            <a:fld id="{04A33CBD-CF2D-C24A-9412-F551AA65DCF3}" type="slidenum">
              <a:rPr lang="en-US" smtClean="0"/>
              <a:t>‹#›</a:t>
            </a:fld>
            <a:endParaRPr lang="en-US"/>
          </a:p>
        </p:txBody>
      </p:sp>
    </p:spTree>
    <p:extLst>
      <p:ext uri="{BB962C8B-B14F-4D97-AF65-F5344CB8AC3E}">
        <p14:creationId xmlns:p14="http://schemas.microsoft.com/office/powerpoint/2010/main" val="2943576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E4E39-6A05-427A-C21E-49DC6F307D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532F11-FD7E-A8FE-A872-FF2D96DC97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F4DCA0-4A8F-C8BD-11D7-C32203AB08FD}"/>
              </a:ext>
            </a:extLst>
          </p:cNvPr>
          <p:cNvSpPr>
            <a:spLocks noGrp="1"/>
          </p:cNvSpPr>
          <p:nvPr>
            <p:ph type="dt" sz="half" idx="10"/>
          </p:nvPr>
        </p:nvSpPr>
        <p:spPr/>
        <p:txBody>
          <a:bodyPr/>
          <a:lstStyle/>
          <a:p>
            <a:fld id="{D498E7E4-A1EC-5245-B61D-EBB7795A0008}" type="datetimeFigureOut">
              <a:rPr lang="en-US" smtClean="0"/>
              <a:t>7/29/23</a:t>
            </a:fld>
            <a:endParaRPr lang="en-US"/>
          </a:p>
        </p:txBody>
      </p:sp>
      <p:sp>
        <p:nvSpPr>
          <p:cNvPr id="5" name="Footer Placeholder 4">
            <a:extLst>
              <a:ext uri="{FF2B5EF4-FFF2-40B4-BE49-F238E27FC236}">
                <a16:creationId xmlns:a16="http://schemas.microsoft.com/office/drawing/2014/main" id="{67CF4070-344F-3AE1-3FD2-A3A9D385B5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559357-B0D1-147D-6C51-F3F351A9B7FC}"/>
              </a:ext>
            </a:extLst>
          </p:cNvPr>
          <p:cNvSpPr>
            <a:spLocks noGrp="1"/>
          </p:cNvSpPr>
          <p:nvPr>
            <p:ph type="sldNum" sz="quarter" idx="12"/>
          </p:nvPr>
        </p:nvSpPr>
        <p:spPr/>
        <p:txBody>
          <a:bodyPr/>
          <a:lstStyle/>
          <a:p>
            <a:fld id="{04A33CBD-CF2D-C24A-9412-F551AA65DCF3}" type="slidenum">
              <a:rPr lang="en-US" smtClean="0"/>
              <a:t>‹#›</a:t>
            </a:fld>
            <a:endParaRPr lang="en-US"/>
          </a:p>
        </p:txBody>
      </p:sp>
    </p:spTree>
    <p:extLst>
      <p:ext uri="{BB962C8B-B14F-4D97-AF65-F5344CB8AC3E}">
        <p14:creationId xmlns:p14="http://schemas.microsoft.com/office/powerpoint/2010/main" val="3754194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07621F-5D49-7BCD-4578-F14DD7A683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0F6A31-DE1D-CD60-EACB-F1EF4AD775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2E53A9-6C42-3234-D5F1-4DCE965C13ED}"/>
              </a:ext>
            </a:extLst>
          </p:cNvPr>
          <p:cNvSpPr>
            <a:spLocks noGrp="1"/>
          </p:cNvSpPr>
          <p:nvPr>
            <p:ph type="dt" sz="half" idx="10"/>
          </p:nvPr>
        </p:nvSpPr>
        <p:spPr/>
        <p:txBody>
          <a:bodyPr/>
          <a:lstStyle/>
          <a:p>
            <a:fld id="{D498E7E4-A1EC-5245-B61D-EBB7795A0008}" type="datetimeFigureOut">
              <a:rPr lang="en-US" smtClean="0"/>
              <a:t>7/29/23</a:t>
            </a:fld>
            <a:endParaRPr lang="en-US"/>
          </a:p>
        </p:txBody>
      </p:sp>
      <p:sp>
        <p:nvSpPr>
          <p:cNvPr id="5" name="Footer Placeholder 4">
            <a:extLst>
              <a:ext uri="{FF2B5EF4-FFF2-40B4-BE49-F238E27FC236}">
                <a16:creationId xmlns:a16="http://schemas.microsoft.com/office/drawing/2014/main" id="{5735E0B7-149F-E2B0-76A4-02A9BEA5A1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BBD491-ECDE-E5CE-AA8C-1BF290A9F4A2}"/>
              </a:ext>
            </a:extLst>
          </p:cNvPr>
          <p:cNvSpPr>
            <a:spLocks noGrp="1"/>
          </p:cNvSpPr>
          <p:nvPr>
            <p:ph type="sldNum" sz="quarter" idx="12"/>
          </p:nvPr>
        </p:nvSpPr>
        <p:spPr/>
        <p:txBody>
          <a:bodyPr/>
          <a:lstStyle/>
          <a:p>
            <a:fld id="{04A33CBD-CF2D-C24A-9412-F551AA65DCF3}" type="slidenum">
              <a:rPr lang="en-US" smtClean="0"/>
              <a:t>‹#›</a:t>
            </a:fld>
            <a:endParaRPr lang="en-US"/>
          </a:p>
        </p:txBody>
      </p:sp>
    </p:spTree>
    <p:extLst>
      <p:ext uri="{BB962C8B-B14F-4D97-AF65-F5344CB8AC3E}">
        <p14:creationId xmlns:p14="http://schemas.microsoft.com/office/powerpoint/2010/main" val="4068804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05B70-26F5-D5AF-E907-BC65EAD37B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AF317C-717B-2B01-F867-B6D17B3564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A2B81E-FB5B-8288-FA25-2A4B1D875266}"/>
              </a:ext>
            </a:extLst>
          </p:cNvPr>
          <p:cNvSpPr>
            <a:spLocks noGrp="1"/>
          </p:cNvSpPr>
          <p:nvPr>
            <p:ph type="dt" sz="half" idx="10"/>
          </p:nvPr>
        </p:nvSpPr>
        <p:spPr/>
        <p:txBody>
          <a:bodyPr/>
          <a:lstStyle/>
          <a:p>
            <a:fld id="{D498E7E4-A1EC-5245-B61D-EBB7795A0008}" type="datetimeFigureOut">
              <a:rPr lang="en-US" smtClean="0"/>
              <a:t>7/29/23</a:t>
            </a:fld>
            <a:endParaRPr lang="en-US"/>
          </a:p>
        </p:txBody>
      </p:sp>
      <p:sp>
        <p:nvSpPr>
          <p:cNvPr id="5" name="Footer Placeholder 4">
            <a:extLst>
              <a:ext uri="{FF2B5EF4-FFF2-40B4-BE49-F238E27FC236}">
                <a16:creationId xmlns:a16="http://schemas.microsoft.com/office/drawing/2014/main" id="{78D0B056-27BC-9DD1-2980-A3AFEB2A06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59CA9D-39CA-7F1D-E85A-06692A3407FC}"/>
              </a:ext>
            </a:extLst>
          </p:cNvPr>
          <p:cNvSpPr>
            <a:spLocks noGrp="1"/>
          </p:cNvSpPr>
          <p:nvPr>
            <p:ph type="sldNum" sz="quarter" idx="12"/>
          </p:nvPr>
        </p:nvSpPr>
        <p:spPr/>
        <p:txBody>
          <a:bodyPr/>
          <a:lstStyle/>
          <a:p>
            <a:fld id="{04A33CBD-CF2D-C24A-9412-F551AA65DCF3}" type="slidenum">
              <a:rPr lang="en-US" smtClean="0"/>
              <a:t>‹#›</a:t>
            </a:fld>
            <a:endParaRPr lang="en-US"/>
          </a:p>
        </p:txBody>
      </p:sp>
    </p:spTree>
    <p:extLst>
      <p:ext uri="{BB962C8B-B14F-4D97-AF65-F5344CB8AC3E}">
        <p14:creationId xmlns:p14="http://schemas.microsoft.com/office/powerpoint/2010/main" val="3089474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EC844-ED48-6379-12D2-04DE1BF450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9F19DD-D516-15A6-4582-19D0EFE067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34DA58-2D18-431C-CA85-E550731B2608}"/>
              </a:ext>
            </a:extLst>
          </p:cNvPr>
          <p:cNvSpPr>
            <a:spLocks noGrp="1"/>
          </p:cNvSpPr>
          <p:nvPr>
            <p:ph type="dt" sz="half" idx="10"/>
          </p:nvPr>
        </p:nvSpPr>
        <p:spPr/>
        <p:txBody>
          <a:bodyPr/>
          <a:lstStyle/>
          <a:p>
            <a:fld id="{D498E7E4-A1EC-5245-B61D-EBB7795A0008}" type="datetimeFigureOut">
              <a:rPr lang="en-US" smtClean="0"/>
              <a:t>7/29/23</a:t>
            </a:fld>
            <a:endParaRPr lang="en-US"/>
          </a:p>
        </p:txBody>
      </p:sp>
      <p:sp>
        <p:nvSpPr>
          <p:cNvPr id="5" name="Footer Placeholder 4">
            <a:extLst>
              <a:ext uri="{FF2B5EF4-FFF2-40B4-BE49-F238E27FC236}">
                <a16:creationId xmlns:a16="http://schemas.microsoft.com/office/drawing/2014/main" id="{F2E651D0-EC40-66D8-57DD-F304391BE7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BD4221-F974-70D1-4522-FEED31084391}"/>
              </a:ext>
            </a:extLst>
          </p:cNvPr>
          <p:cNvSpPr>
            <a:spLocks noGrp="1"/>
          </p:cNvSpPr>
          <p:nvPr>
            <p:ph type="sldNum" sz="quarter" idx="12"/>
          </p:nvPr>
        </p:nvSpPr>
        <p:spPr/>
        <p:txBody>
          <a:bodyPr/>
          <a:lstStyle/>
          <a:p>
            <a:fld id="{04A33CBD-CF2D-C24A-9412-F551AA65DCF3}" type="slidenum">
              <a:rPr lang="en-US" smtClean="0"/>
              <a:t>‹#›</a:t>
            </a:fld>
            <a:endParaRPr lang="en-US"/>
          </a:p>
        </p:txBody>
      </p:sp>
    </p:spTree>
    <p:extLst>
      <p:ext uri="{BB962C8B-B14F-4D97-AF65-F5344CB8AC3E}">
        <p14:creationId xmlns:p14="http://schemas.microsoft.com/office/powerpoint/2010/main" val="1110641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56E88-1B20-E19D-3E1C-07AC11859A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9471B1-34F7-DD8F-92AA-4323B3E59C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22B000-71B9-B686-695C-02822CC940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66D080-AC51-475C-6AC1-4A2C4389816A}"/>
              </a:ext>
            </a:extLst>
          </p:cNvPr>
          <p:cNvSpPr>
            <a:spLocks noGrp="1"/>
          </p:cNvSpPr>
          <p:nvPr>
            <p:ph type="dt" sz="half" idx="10"/>
          </p:nvPr>
        </p:nvSpPr>
        <p:spPr/>
        <p:txBody>
          <a:bodyPr/>
          <a:lstStyle/>
          <a:p>
            <a:fld id="{D498E7E4-A1EC-5245-B61D-EBB7795A0008}" type="datetimeFigureOut">
              <a:rPr lang="en-US" smtClean="0"/>
              <a:t>7/29/23</a:t>
            </a:fld>
            <a:endParaRPr lang="en-US"/>
          </a:p>
        </p:txBody>
      </p:sp>
      <p:sp>
        <p:nvSpPr>
          <p:cNvPr id="6" name="Footer Placeholder 5">
            <a:extLst>
              <a:ext uri="{FF2B5EF4-FFF2-40B4-BE49-F238E27FC236}">
                <a16:creationId xmlns:a16="http://schemas.microsoft.com/office/drawing/2014/main" id="{495D143C-85DE-E3B1-B745-31D927B105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7371FE-3A9D-4B62-2F11-C812F934AA33}"/>
              </a:ext>
            </a:extLst>
          </p:cNvPr>
          <p:cNvSpPr>
            <a:spLocks noGrp="1"/>
          </p:cNvSpPr>
          <p:nvPr>
            <p:ph type="sldNum" sz="quarter" idx="12"/>
          </p:nvPr>
        </p:nvSpPr>
        <p:spPr/>
        <p:txBody>
          <a:bodyPr/>
          <a:lstStyle/>
          <a:p>
            <a:fld id="{04A33CBD-CF2D-C24A-9412-F551AA65DCF3}" type="slidenum">
              <a:rPr lang="en-US" smtClean="0"/>
              <a:t>‹#›</a:t>
            </a:fld>
            <a:endParaRPr lang="en-US"/>
          </a:p>
        </p:txBody>
      </p:sp>
    </p:spTree>
    <p:extLst>
      <p:ext uri="{BB962C8B-B14F-4D97-AF65-F5344CB8AC3E}">
        <p14:creationId xmlns:p14="http://schemas.microsoft.com/office/powerpoint/2010/main" val="1792842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FC796-0244-C36A-AFE4-7640FD0DB2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7B2C6C-34D9-C874-7EFF-720C08C671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90C5BD-0A04-AC55-1575-BF78FCD378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9F212D-77D9-F595-C479-E94DA2F236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64F799-62D0-4C17-0638-36366E5C8B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24FC95-B3ED-908D-0E86-8DA606BCA04D}"/>
              </a:ext>
            </a:extLst>
          </p:cNvPr>
          <p:cNvSpPr>
            <a:spLocks noGrp="1"/>
          </p:cNvSpPr>
          <p:nvPr>
            <p:ph type="dt" sz="half" idx="10"/>
          </p:nvPr>
        </p:nvSpPr>
        <p:spPr/>
        <p:txBody>
          <a:bodyPr/>
          <a:lstStyle/>
          <a:p>
            <a:fld id="{D498E7E4-A1EC-5245-B61D-EBB7795A0008}" type="datetimeFigureOut">
              <a:rPr lang="en-US" smtClean="0"/>
              <a:t>7/29/23</a:t>
            </a:fld>
            <a:endParaRPr lang="en-US"/>
          </a:p>
        </p:txBody>
      </p:sp>
      <p:sp>
        <p:nvSpPr>
          <p:cNvPr id="8" name="Footer Placeholder 7">
            <a:extLst>
              <a:ext uri="{FF2B5EF4-FFF2-40B4-BE49-F238E27FC236}">
                <a16:creationId xmlns:a16="http://schemas.microsoft.com/office/drawing/2014/main" id="{D5BB086D-17D4-B795-1B2C-78739FA541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717A4A-EB90-058E-A95F-DFF3D3594E8D}"/>
              </a:ext>
            </a:extLst>
          </p:cNvPr>
          <p:cNvSpPr>
            <a:spLocks noGrp="1"/>
          </p:cNvSpPr>
          <p:nvPr>
            <p:ph type="sldNum" sz="quarter" idx="12"/>
          </p:nvPr>
        </p:nvSpPr>
        <p:spPr/>
        <p:txBody>
          <a:bodyPr/>
          <a:lstStyle/>
          <a:p>
            <a:fld id="{04A33CBD-CF2D-C24A-9412-F551AA65DCF3}" type="slidenum">
              <a:rPr lang="en-US" smtClean="0"/>
              <a:t>‹#›</a:t>
            </a:fld>
            <a:endParaRPr lang="en-US"/>
          </a:p>
        </p:txBody>
      </p:sp>
    </p:spTree>
    <p:extLst>
      <p:ext uri="{BB962C8B-B14F-4D97-AF65-F5344CB8AC3E}">
        <p14:creationId xmlns:p14="http://schemas.microsoft.com/office/powerpoint/2010/main" val="3119971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2A38A-C87D-BC08-D622-108983BB6C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1CD2B7-2778-043D-6CCB-0CE94CADC751}"/>
              </a:ext>
            </a:extLst>
          </p:cNvPr>
          <p:cNvSpPr>
            <a:spLocks noGrp="1"/>
          </p:cNvSpPr>
          <p:nvPr>
            <p:ph type="dt" sz="half" idx="10"/>
          </p:nvPr>
        </p:nvSpPr>
        <p:spPr/>
        <p:txBody>
          <a:bodyPr/>
          <a:lstStyle/>
          <a:p>
            <a:fld id="{D498E7E4-A1EC-5245-B61D-EBB7795A0008}" type="datetimeFigureOut">
              <a:rPr lang="en-US" smtClean="0"/>
              <a:t>7/29/23</a:t>
            </a:fld>
            <a:endParaRPr lang="en-US"/>
          </a:p>
        </p:txBody>
      </p:sp>
      <p:sp>
        <p:nvSpPr>
          <p:cNvPr id="4" name="Footer Placeholder 3">
            <a:extLst>
              <a:ext uri="{FF2B5EF4-FFF2-40B4-BE49-F238E27FC236}">
                <a16:creationId xmlns:a16="http://schemas.microsoft.com/office/drawing/2014/main" id="{476F788D-BCD0-9E87-F678-252A79D636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714621-1A0D-80A5-DC5F-8B877DA1CC87}"/>
              </a:ext>
            </a:extLst>
          </p:cNvPr>
          <p:cNvSpPr>
            <a:spLocks noGrp="1"/>
          </p:cNvSpPr>
          <p:nvPr>
            <p:ph type="sldNum" sz="quarter" idx="12"/>
          </p:nvPr>
        </p:nvSpPr>
        <p:spPr/>
        <p:txBody>
          <a:bodyPr/>
          <a:lstStyle/>
          <a:p>
            <a:fld id="{04A33CBD-CF2D-C24A-9412-F551AA65DCF3}" type="slidenum">
              <a:rPr lang="en-US" smtClean="0"/>
              <a:t>‹#›</a:t>
            </a:fld>
            <a:endParaRPr lang="en-US"/>
          </a:p>
        </p:txBody>
      </p:sp>
    </p:spTree>
    <p:extLst>
      <p:ext uri="{BB962C8B-B14F-4D97-AF65-F5344CB8AC3E}">
        <p14:creationId xmlns:p14="http://schemas.microsoft.com/office/powerpoint/2010/main" val="2654317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C110CF-AF26-B9B0-2911-752594771B53}"/>
              </a:ext>
            </a:extLst>
          </p:cNvPr>
          <p:cNvSpPr>
            <a:spLocks noGrp="1"/>
          </p:cNvSpPr>
          <p:nvPr>
            <p:ph type="dt" sz="half" idx="10"/>
          </p:nvPr>
        </p:nvSpPr>
        <p:spPr/>
        <p:txBody>
          <a:bodyPr/>
          <a:lstStyle/>
          <a:p>
            <a:fld id="{D498E7E4-A1EC-5245-B61D-EBB7795A0008}" type="datetimeFigureOut">
              <a:rPr lang="en-US" smtClean="0"/>
              <a:t>7/29/23</a:t>
            </a:fld>
            <a:endParaRPr lang="en-US"/>
          </a:p>
        </p:txBody>
      </p:sp>
      <p:sp>
        <p:nvSpPr>
          <p:cNvPr id="3" name="Footer Placeholder 2">
            <a:extLst>
              <a:ext uri="{FF2B5EF4-FFF2-40B4-BE49-F238E27FC236}">
                <a16:creationId xmlns:a16="http://schemas.microsoft.com/office/drawing/2014/main" id="{E0603D37-C676-485A-6B21-CA6C797FC2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28A546-A377-80A8-6652-A5145E836B6E}"/>
              </a:ext>
            </a:extLst>
          </p:cNvPr>
          <p:cNvSpPr>
            <a:spLocks noGrp="1"/>
          </p:cNvSpPr>
          <p:nvPr>
            <p:ph type="sldNum" sz="quarter" idx="12"/>
          </p:nvPr>
        </p:nvSpPr>
        <p:spPr/>
        <p:txBody>
          <a:bodyPr/>
          <a:lstStyle/>
          <a:p>
            <a:fld id="{04A33CBD-CF2D-C24A-9412-F551AA65DCF3}" type="slidenum">
              <a:rPr lang="en-US" smtClean="0"/>
              <a:t>‹#›</a:t>
            </a:fld>
            <a:endParaRPr lang="en-US"/>
          </a:p>
        </p:txBody>
      </p:sp>
    </p:spTree>
    <p:extLst>
      <p:ext uri="{BB962C8B-B14F-4D97-AF65-F5344CB8AC3E}">
        <p14:creationId xmlns:p14="http://schemas.microsoft.com/office/powerpoint/2010/main" val="3046350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7BE12-8A07-B2E7-28D4-B420784097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375364-51E6-5E84-E9C9-EC6A7EA711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F75EB0-166E-8D30-5F9B-04E106B18E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81F6C1-66BA-6583-BCB5-18316D0ADDA1}"/>
              </a:ext>
            </a:extLst>
          </p:cNvPr>
          <p:cNvSpPr>
            <a:spLocks noGrp="1"/>
          </p:cNvSpPr>
          <p:nvPr>
            <p:ph type="dt" sz="half" idx="10"/>
          </p:nvPr>
        </p:nvSpPr>
        <p:spPr/>
        <p:txBody>
          <a:bodyPr/>
          <a:lstStyle/>
          <a:p>
            <a:fld id="{D498E7E4-A1EC-5245-B61D-EBB7795A0008}" type="datetimeFigureOut">
              <a:rPr lang="en-US" smtClean="0"/>
              <a:t>7/29/23</a:t>
            </a:fld>
            <a:endParaRPr lang="en-US"/>
          </a:p>
        </p:txBody>
      </p:sp>
      <p:sp>
        <p:nvSpPr>
          <p:cNvPr id="6" name="Footer Placeholder 5">
            <a:extLst>
              <a:ext uri="{FF2B5EF4-FFF2-40B4-BE49-F238E27FC236}">
                <a16:creationId xmlns:a16="http://schemas.microsoft.com/office/drawing/2014/main" id="{4BB64DFD-FF9A-8AF9-3F91-D5B6EA3662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3B396F-5285-A257-3448-B676FCD9B266}"/>
              </a:ext>
            </a:extLst>
          </p:cNvPr>
          <p:cNvSpPr>
            <a:spLocks noGrp="1"/>
          </p:cNvSpPr>
          <p:nvPr>
            <p:ph type="sldNum" sz="quarter" idx="12"/>
          </p:nvPr>
        </p:nvSpPr>
        <p:spPr/>
        <p:txBody>
          <a:bodyPr/>
          <a:lstStyle/>
          <a:p>
            <a:fld id="{04A33CBD-CF2D-C24A-9412-F551AA65DCF3}" type="slidenum">
              <a:rPr lang="en-US" smtClean="0"/>
              <a:t>‹#›</a:t>
            </a:fld>
            <a:endParaRPr lang="en-US"/>
          </a:p>
        </p:txBody>
      </p:sp>
    </p:spTree>
    <p:extLst>
      <p:ext uri="{BB962C8B-B14F-4D97-AF65-F5344CB8AC3E}">
        <p14:creationId xmlns:p14="http://schemas.microsoft.com/office/powerpoint/2010/main" val="4019038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EAECE-8A71-AC25-0E11-DF6BF46952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7475D3-AD2B-CB9E-3DE1-F315B2CFCB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1D0787-1594-2426-83A3-BABD0DAF60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45DB54-B386-0312-6411-A44B51E5877B}"/>
              </a:ext>
            </a:extLst>
          </p:cNvPr>
          <p:cNvSpPr>
            <a:spLocks noGrp="1"/>
          </p:cNvSpPr>
          <p:nvPr>
            <p:ph type="dt" sz="half" idx="10"/>
          </p:nvPr>
        </p:nvSpPr>
        <p:spPr/>
        <p:txBody>
          <a:bodyPr/>
          <a:lstStyle/>
          <a:p>
            <a:fld id="{D498E7E4-A1EC-5245-B61D-EBB7795A0008}" type="datetimeFigureOut">
              <a:rPr lang="en-US" smtClean="0"/>
              <a:t>7/29/23</a:t>
            </a:fld>
            <a:endParaRPr lang="en-US"/>
          </a:p>
        </p:txBody>
      </p:sp>
      <p:sp>
        <p:nvSpPr>
          <p:cNvPr id="6" name="Footer Placeholder 5">
            <a:extLst>
              <a:ext uri="{FF2B5EF4-FFF2-40B4-BE49-F238E27FC236}">
                <a16:creationId xmlns:a16="http://schemas.microsoft.com/office/drawing/2014/main" id="{FEB1955F-805A-AD99-C65A-61C03EB9DC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E23E07-23DB-8F33-7189-3CC796D0ADF2}"/>
              </a:ext>
            </a:extLst>
          </p:cNvPr>
          <p:cNvSpPr>
            <a:spLocks noGrp="1"/>
          </p:cNvSpPr>
          <p:nvPr>
            <p:ph type="sldNum" sz="quarter" idx="12"/>
          </p:nvPr>
        </p:nvSpPr>
        <p:spPr/>
        <p:txBody>
          <a:bodyPr/>
          <a:lstStyle/>
          <a:p>
            <a:fld id="{04A33CBD-CF2D-C24A-9412-F551AA65DCF3}" type="slidenum">
              <a:rPr lang="en-US" smtClean="0"/>
              <a:t>‹#›</a:t>
            </a:fld>
            <a:endParaRPr lang="en-US"/>
          </a:p>
        </p:txBody>
      </p:sp>
    </p:spTree>
    <p:extLst>
      <p:ext uri="{BB962C8B-B14F-4D97-AF65-F5344CB8AC3E}">
        <p14:creationId xmlns:p14="http://schemas.microsoft.com/office/powerpoint/2010/main" val="2440539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575EF0-95F9-DF00-92BF-C6C39337FF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BD1BCC-C07C-5654-D82F-B370B12CFE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92623-D3AE-B646-897E-433AE8A35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98E7E4-A1EC-5245-B61D-EBB7795A0008}" type="datetimeFigureOut">
              <a:rPr lang="en-US" smtClean="0"/>
              <a:t>7/29/23</a:t>
            </a:fld>
            <a:endParaRPr lang="en-US"/>
          </a:p>
        </p:txBody>
      </p:sp>
      <p:sp>
        <p:nvSpPr>
          <p:cNvPr id="5" name="Footer Placeholder 4">
            <a:extLst>
              <a:ext uri="{FF2B5EF4-FFF2-40B4-BE49-F238E27FC236}">
                <a16:creationId xmlns:a16="http://schemas.microsoft.com/office/drawing/2014/main" id="{2FE4A546-8BD6-17A0-2107-7649C09911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EEFE68-069D-F9AE-9BDD-4E002365E7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A33CBD-CF2D-C24A-9412-F551AA65DCF3}" type="slidenum">
              <a:rPr lang="en-US" smtClean="0"/>
              <a:t>‹#›</a:t>
            </a:fld>
            <a:endParaRPr lang="en-US"/>
          </a:p>
        </p:txBody>
      </p:sp>
    </p:spTree>
    <p:extLst>
      <p:ext uri="{BB962C8B-B14F-4D97-AF65-F5344CB8AC3E}">
        <p14:creationId xmlns:p14="http://schemas.microsoft.com/office/powerpoint/2010/main" val="3971890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hyperlink" Target="https://en.wikipedia.org/wiki/Fauquier_County,_Virginia" TargetMode="External"/><Relationship Id="rId5" Type="http://schemas.openxmlformats.org/officeDocument/2006/relationships/hyperlink" Target="https://en.wikipedia.org/wiki/Rockbridge_County,_Virginia" TargetMode="External"/><Relationship Id="rId4" Type="http://schemas.openxmlformats.org/officeDocument/2006/relationships/hyperlink" Target="https://en.wikipedia.org/wiki/Wythe_County,_Virginia"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sky, outdoor, tree, building&#10;&#10;Description automatically generated">
            <a:extLst>
              <a:ext uri="{FF2B5EF4-FFF2-40B4-BE49-F238E27FC236}">
                <a16:creationId xmlns:a16="http://schemas.microsoft.com/office/drawing/2014/main" id="{A8D9F804-6265-E874-3ADF-9E521CD9D963}"/>
              </a:ext>
            </a:extLst>
          </p:cNvPr>
          <p:cNvPicPr>
            <a:picLocks noChangeAspect="1"/>
          </p:cNvPicPr>
          <p:nvPr/>
        </p:nvPicPr>
        <p:blipFill rotWithShape="1">
          <a:blip r:embed="rId3">
            <a:alphaModFix amt="40000"/>
          </a:blip>
          <a:srcRect l="5666" r="11779" b="2"/>
          <a:stretch/>
        </p:blipFill>
        <p:spPr>
          <a:xfrm>
            <a:off x="-170" y="10"/>
            <a:ext cx="8450317" cy="6857990"/>
          </a:xfrm>
          <a:prstGeom prst="rect">
            <a:avLst/>
          </a:prstGeom>
        </p:spPr>
      </p:pic>
      <p:sp>
        <p:nvSpPr>
          <p:cNvPr id="2" name="Title 1">
            <a:extLst>
              <a:ext uri="{FF2B5EF4-FFF2-40B4-BE49-F238E27FC236}">
                <a16:creationId xmlns:a16="http://schemas.microsoft.com/office/drawing/2014/main" id="{2AD635C1-5229-4313-2B85-C7A785FE732E}"/>
              </a:ext>
            </a:extLst>
          </p:cNvPr>
          <p:cNvSpPr>
            <a:spLocks noGrp="1"/>
          </p:cNvSpPr>
          <p:nvPr>
            <p:ph type="ctrTitle"/>
          </p:nvPr>
        </p:nvSpPr>
        <p:spPr>
          <a:xfrm>
            <a:off x="643468" y="643467"/>
            <a:ext cx="5452532" cy="5046133"/>
          </a:xfrm>
        </p:spPr>
        <p:txBody>
          <a:bodyPr>
            <a:normAutofit/>
          </a:bodyPr>
          <a:lstStyle/>
          <a:p>
            <a:pPr algn="l"/>
            <a:r>
              <a:rPr lang="en-US" sz="4400" dirty="0">
                <a:solidFill>
                  <a:srgbClr val="FFFFFF"/>
                </a:solidFill>
                <a:latin typeface="Baskerville" panose="02020502070401020303" pitchFamily="18" charset="0"/>
                <a:ea typeface="Baskerville" panose="02020502070401020303" pitchFamily="18" charset="0"/>
              </a:rPr>
              <a:t>The Founding of the Republic of Texas</a:t>
            </a:r>
          </a:p>
        </p:txBody>
      </p:sp>
      <p:sp>
        <p:nvSpPr>
          <p:cNvPr id="3" name="Subtitle 2">
            <a:extLst>
              <a:ext uri="{FF2B5EF4-FFF2-40B4-BE49-F238E27FC236}">
                <a16:creationId xmlns:a16="http://schemas.microsoft.com/office/drawing/2014/main" id="{64E85D49-D80F-D53B-E535-0B2B9D6EB9E0}"/>
              </a:ext>
            </a:extLst>
          </p:cNvPr>
          <p:cNvSpPr>
            <a:spLocks noGrp="1"/>
          </p:cNvSpPr>
          <p:nvPr>
            <p:ph type="subTitle" idx="1"/>
          </p:nvPr>
        </p:nvSpPr>
        <p:spPr>
          <a:xfrm>
            <a:off x="643468" y="5826786"/>
            <a:ext cx="4620584" cy="775494"/>
          </a:xfrm>
        </p:spPr>
        <p:txBody>
          <a:bodyPr>
            <a:normAutofit/>
          </a:bodyPr>
          <a:lstStyle/>
          <a:p>
            <a:pPr algn="l"/>
            <a:r>
              <a:rPr lang="en-US" u="none" strike="noStrike" dirty="0">
                <a:solidFill>
                  <a:schemeClr val="bg1"/>
                </a:solidFill>
                <a:effectLst/>
                <a:latin typeface="Baskerville" panose="02020502070401020303" pitchFamily="18" charset="0"/>
                <a:ea typeface="Baskerville" panose="02020502070401020303" pitchFamily="18" charset="0"/>
              </a:rPr>
              <a:t>October 2, 1835 – April 21, 1836</a:t>
            </a:r>
            <a:endParaRPr lang="en-US" dirty="0">
              <a:solidFill>
                <a:schemeClr val="bg1"/>
              </a:solidFill>
              <a:latin typeface="Baskerville" panose="02020502070401020303" pitchFamily="18" charset="0"/>
              <a:ea typeface="Baskerville" panose="02020502070401020303" pitchFamily="18" charset="0"/>
            </a:endParaRPr>
          </a:p>
        </p:txBody>
      </p:sp>
      <p:pic>
        <p:nvPicPr>
          <p:cNvPr id="5" name="Picture 4" descr="A red white and blue flag&#10;&#10;Description automatically generated">
            <a:extLst>
              <a:ext uri="{FF2B5EF4-FFF2-40B4-BE49-F238E27FC236}">
                <a16:creationId xmlns:a16="http://schemas.microsoft.com/office/drawing/2014/main" id="{F2F1E0B5-D650-ACDC-249C-2960DB1BAB41}"/>
              </a:ext>
            </a:extLst>
          </p:cNvPr>
          <p:cNvPicPr>
            <a:picLocks noChangeAspect="1"/>
          </p:cNvPicPr>
          <p:nvPr/>
        </p:nvPicPr>
        <p:blipFill rotWithShape="1">
          <a:blip r:embed="rId4"/>
          <a:srcRect l="20332" r="30760"/>
          <a:stretch/>
        </p:blipFill>
        <p:spPr>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902004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859F1E-36D7-AE95-8631-7CAC6FE422BF}"/>
              </a:ext>
            </a:extLst>
          </p:cNvPr>
          <p:cNvSpPr>
            <a:spLocks noGrp="1"/>
          </p:cNvSpPr>
          <p:nvPr>
            <p:ph type="title"/>
          </p:nvPr>
        </p:nvSpPr>
        <p:spPr>
          <a:xfrm>
            <a:off x="1456267" y="5331331"/>
            <a:ext cx="8832350" cy="1400400"/>
          </a:xfrm>
        </p:spPr>
        <p:txBody>
          <a:bodyPr vert="horz" wrap="square" lIns="91440" tIns="45720" rIns="91440" bIns="45720" rtlCol="0" anchor="b">
            <a:normAutofit fontScale="90000"/>
          </a:bodyPr>
          <a:lstStyle/>
          <a:p>
            <a:pPr algn="ctr"/>
            <a:r>
              <a:rPr lang="en-US" sz="8900" kern="1200" dirty="0">
                <a:solidFill>
                  <a:schemeClr val="bg1"/>
                </a:solidFill>
                <a:effectLst/>
                <a:latin typeface="Baskerville" panose="02020502070401020303" pitchFamily="18" charset="0"/>
                <a:ea typeface="Baskerville" panose="02020502070401020303" pitchFamily="18" charset="0"/>
              </a:rPr>
              <a:t>1835 War is declared</a:t>
            </a:r>
            <a:br>
              <a:rPr lang="en-US" sz="4300" kern="1200" dirty="0">
                <a:solidFill>
                  <a:schemeClr val="bg1"/>
                </a:solidFill>
                <a:effectLst/>
                <a:latin typeface="+mj-lt"/>
                <a:ea typeface="+mj-ea"/>
                <a:cs typeface="+mj-cs"/>
              </a:rPr>
            </a:br>
            <a:endParaRPr lang="en-US" sz="4300" kern="1200" dirty="0">
              <a:solidFill>
                <a:schemeClr val="bg1"/>
              </a:solidFill>
              <a:latin typeface="+mj-lt"/>
              <a:ea typeface="+mj-ea"/>
              <a:cs typeface="+mj-cs"/>
            </a:endParaRPr>
          </a:p>
        </p:txBody>
      </p:sp>
      <p:pic>
        <p:nvPicPr>
          <p:cNvPr id="7" name="Picture 6" descr="A close-up of a flag&#10;&#10;Description automatically generated">
            <a:extLst>
              <a:ext uri="{FF2B5EF4-FFF2-40B4-BE49-F238E27FC236}">
                <a16:creationId xmlns:a16="http://schemas.microsoft.com/office/drawing/2014/main" id="{81E7E28F-675B-6C0E-8F5E-A57DBB42B2EC}"/>
              </a:ext>
            </a:extLst>
          </p:cNvPr>
          <p:cNvPicPr>
            <a:picLocks noChangeAspect="1"/>
          </p:cNvPicPr>
          <p:nvPr/>
        </p:nvPicPr>
        <p:blipFill rotWithShape="1">
          <a:blip r:embed="rId3"/>
          <a:srcRect l="8257" r="5455" b="1"/>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5" name="Content Placeholder 4" descr="A close-up of a flag&#10;&#10;Description automatically generated with medium confidence">
            <a:extLst>
              <a:ext uri="{FF2B5EF4-FFF2-40B4-BE49-F238E27FC236}">
                <a16:creationId xmlns:a16="http://schemas.microsoft.com/office/drawing/2014/main" id="{4EE2DB2A-0B77-2996-1F0D-778485B505EA}"/>
              </a:ext>
            </a:extLst>
          </p:cNvPr>
          <p:cNvPicPr>
            <a:picLocks noChangeAspect="1"/>
          </p:cNvPicPr>
          <p:nvPr/>
        </p:nvPicPr>
        <p:blipFill rotWithShape="1">
          <a:blip r:embed="rId4"/>
          <a:srcRect r="15363" b="2"/>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35" name="Group 34">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36" name="Freeform: Shape 35">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30565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DB112-0960-0143-14A6-ED8067A7025D}"/>
              </a:ext>
            </a:extLst>
          </p:cNvPr>
          <p:cNvSpPr>
            <a:spLocks noGrp="1"/>
          </p:cNvSpPr>
          <p:nvPr>
            <p:ph type="title"/>
          </p:nvPr>
        </p:nvSpPr>
        <p:spPr>
          <a:xfrm>
            <a:off x="6417733" y="59151"/>
            <a:ext cx="5524331" cy="862775"/>
          </a:xfrm>
        </p:spPr>
        <p:txBody>
          <a:bodyPr anchor="b">
            <a:normAutofit/>
          </a:bodyPr>
          <a:lstStyle/>
          <a:p>
            <a:r>
              <a:rPr lang="en-US" dirty="0">
                <a:latin typeface="Baskerville" panose="02020502070401020303" pitchFamily="18" charset="0"/>
                <a:ea typeface="Baskerville" panose="02020502070401020303" pitchFamily="18" charset="0"/>
              </a:rPr>
              <a:t>Mexican Freemasons</a:t>
            </a:r>
          </a:p>
        </p:txBody>
      </p:sp>
      <p:pic>
        <p:nvPicPr>
          <p:cNvPr id="5" name="Content Placeholder 4" descr="A person in a military uniform&#10;&#10;Description automatically generated with low confidence">
            <a:extLst>
              <a:ext uri="{FF2B5EF4-FFF2-40B4-BE49-F238E27FC236}">
                <a16:creationId xmlns:a16="http://schemas.microsoft.com/office/drawing/2014/main" id="{7957CEB8-072E-CFCC-1287-095353BC5998}"/>
              </a:ext>
            </a:extLst>
          </p:cNvPr>
          <p:cNvPicPr>
            <a:picLocks noChangeAspect="1"/>
          </p:cNvPicPr>
          <p:nvPr/>
        </p:nvPicPr>
        <p:blipFill rotWithShape="1">
          <a:blip r:embed="rId3"/>
          <a:srcRect b="20706"/>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9" name="Content Placeholder 8">
            <a:extLst>
              <a:ext uri="{FF2B5EF4-FFF2-40B4-BE49-F238E27FC236}">
                <a16:creationId xmlns:a16="http://schemas.microsoft.com/office/drawing/2014/main" id="{70614266-B263-3228-1DBB-0DEEE4A17784}"/>
              </a:ext>
            </a:extLst>
          </p:cNvPr>
          <p:cNvSpPr>
            <a:spLocks noGrp="1"/>
          </p:cNvSpPr>
          <p:nvPr>
            <p:ph idx="1"/>
          </p:nvPr>
        </p:nvSpPr>
        <p:spPr>
          <a:xfrm>
            <a:off x="6417734" y="1188720"/>
            <a:ext cx="5524330" cy="5610129"/>
          </a:xfrm>
        </p:spPr>
        <p:txBody>
          <a:bodyPr>
            <a:normAutofit lnSpcReduction="10000"/>
          </a:bodyPr>
          <a:lstStyle/>
          <a:p>
            <a:r>
              <a:rPr lang="en-US" sz="2400" dirty="0">
                <a:latin typeface="Baskerville" panose="02020502070401020303" pitchFamily="18" charset="0"/>
                <a:ea typeface="Baskerville" panose="02020502070401020303" pitchFamily="18" charset="0"/>
              </a:rPr>
              <a:t>General Antonio López de Santa Anna</a:t>
            </a:r>
          </a:p>
          <a:p>
            <a:r>
              <a:rPr lang="en-US" sz="2400" dirty="0">
                <a:latin typeface="Baskerville" panose="02020502070401020303" pitchFamily="18" charset="0"/>
                <a:ea typeface="Baskerville" panose="02020502070401020303" pitchFamily="18" charset="0"/>
              </a:rPr>
              <a:t>General Martín Perfecto de Cos - Santa Anna’s brother-in-law, originally sent to Texas to put down the rebellion</a:t>
            </a:r>
          </a:p>
          <a:p>
            <a:r>
              <a:rPr lang="en-US" sz="2400" dirty="0">
                <a:latin typeface="Baskerville" panose="02020502070401020303" pitchFamily="18" charset="0"/>
                <a:ea typeface="Baskerville" panose="02020502070401020303" pitchFamily="18" charset="0"/>
              </a:rPr>
              <a:t>General Vicente </a:t>
            </a:r>
            <a:r>
              <a:rPr lang="en-US" sz="2400" dirty="0" err="1">
                <a:latin typeface="Baskerville" panose="02020502070401020303" pitchFamily="18" charset="0"/>
                <a:ea typeface="Baskerville" panose="02020502070401020303" pitchFamily="18" charset="0"/>
              </a:rPr>
              <a:t>Filisola</a:t>
            </a:r>
            <a:endParaRPr lang="en-US" sz="2400" dirty="0">
              <a:latin typeface="Baskerville" panose="02020502070401020303" pitchFamily="18" charset="0"/>
              <a:ea typeface="Baskerville" panose="02020502070401020303" pitchFamily="18" charset="0"/>
            </a:endParaRPr>
          </a:p>
          <a:p>
            <a:r>
              <a:rPr lang="en-US" sz="2400" dirty="0">
                <a:latin typeface="Baskerville" panose="02020502070401020303" pitchFamily="18" charset="0"/>
                <a:ea typeface="Baskerville" panose="02020502070401020303" pitchFamily="18" charset="0"/>
              </a:rPr>
              <a:t>General Jose Maria </a:t>
            </a:r>
            <a:r>
              <a:rPr lang="en-US" sz="2400" dirty="0" err="1">
                <a:latin typeface="Baskerville" panose="02020502070401020303" pitchFamily="18" charset="0"/>
                <a:ea typeface="Baskerville" panose="02020502070401020303" pitchFamily="18" charset="0"/>
              </a:rPr>
              <a:t>Tornel</a:t>
            </a:r>
            <a:r>
              <a:rPr lang="en-US" sz="2400" dirty="0">
                <a:latin typeface="Baskerville" panose="02020502070401020303" pitchFamily="18" charset="0"/>
                <a:ea typeface="Baskerville" panose="02020502070401020303" pitchFamily="18" charset="0"/>
              </a:rPr>
              <a:t> - Mexican Ambassador to the United States</a:t>
            </a:r>
          </a:p>
          <a:p>
            <a:r>
              <a:rPr lang="en-US" sz="2400" dirty="0">
                <a:latin typeface="Baskerville" panose="02020502070401020303" pitchFamily="18" charset="0"/>
                <a:ea typeface="Baskerville" panose="02020502070401020303" pitchFamily="18" charset="0"/>
              </a:rPr>
              <a:t>General Juan José Andrade - led the Battle of Concepción</a:t>
            </a:r>
          </a:p>
          <a:p>
            <a:r>
              <a:rPr lang="en-US" sz="2400" dirty="0">
                <a:latin typeface="Baskerville" panose="02020502070401020303" pitchFamily="18" charset="0"/>
                <a:ea typeface="Baskerville" panose="02020502070401020303" pitchFamily="18" charset="0"/>
              </a:rPr>
              <a:t>General José de </a:t>
            </a:r>
            <a:r>
              <a:rPr lang="en-US" sz="2400" dirty="0" err="1">
                <a:latin typeface="Baskerville" panose="02020502070401020303" pitchFamily="18" charset="0"/>
                <a:ea typeface="Baskerville" panose="02020502070401020303" pitchFamily="18" charset="0"/>
              </a:rPr>
              <a:t>Urrea</a:t>
            </a:r>
            <a:r>
              <a:rPr lang="en-US" sz="2400" dirty="0">
                <a:latin typeface="Baskerville" panose="02020502070401020303" pitchFamily="18" charset="0"/>
                <a:ea typeface="Baskerville" panose="02020502070401020303" pitchFamily="18" charset="0"/>
              </a:rPr>
              <a:t> - defeated at the Battle of San Jacinto</a:t>
            </a:r>
          </a:p>
          <a:p>
            <a:r>
              <a:rPr lang="en-US" sz="2400" dirty="0">
                <a:latin typeface="Baskerville" panose="02020502070401020303" pitchFamily="18" charset="0"/>
                <a:ea typeface="Baskerville" panose="02020502070401020303" pitchFamily="18" charset="0"/>
              </a:rPr>
              <a:t>Col. Juan Morales - Battle of the Alamo, Coleto and San Jacinto</a:t>
            </a:r>
          </a:p>
          <a:p>
            <a:r>
              <a:rPr lang="en-US" sz="2400" dirty="0">
                <a:latin typeface="Baskerville" panose="02020502070401020303" pitchFamily="18" charset="0"/>
                <a:ea typeface="Baskerville" panose="02020502070401020303" pitchFamily="18" charset="0"/>
              </a:rPr>
              <a:t>Col. Francisco Duque - Battle of the Alamo</a:t>
            </a:r>
          </a:p>
          <a:p>
            <a:endParaRPr lang="en-US" sz="1500" dirty="0"/>
          </a:p>
        </p:txBody>
      </p:sp>
    </p:spTree>
    <p:extLst>
      <p:ext uri="{BB962C8B-B14F-4D97-AF65-F5344CB8AC3E}">
        <p14:creationId xmlns:p14="http://schemas.microsoft.com/office/powerpoint/2010/main" val="2141020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17201-446D-9195-A652-00F53ABA8E1B}"/>
              </a:ext>
            </a:extLst>
          </p:cNvPr>
          <p:cNvSpPr>
            <a:spLocks noGrp="1"/>
          </p:cNvSpPr>
          <p:nvPr>
            <p:ph type="title"/>
          </p:nvPr>
        </p:nvSpPr>
        <p:spPr>
          <a:xfrm>
            <a:off x="6096000" y="68295"/>
            <a:ext cx="5955792" cy="772953"/>
          </a:xfrm>
        </p:spPr>
        <p:txBody>
          <a:bodyPr anchor="b">
            <a:normAutofit/>
          </a:bodyPr>
          <a:lstStyle/>
          <a:p>
            <a:r>
              <a:rPr lang="en-US" sz="4000" dirty="0">
                <a:latin typeface="Baskerville" panose="02020502070401020303" pitchFamily="18" charset="0"/>
                <a:ea typeface="Baskerville" panose="02020502070401020303" pitchFamily="18" charset="0"/>
              </a:rPr>
              <a:t>Texas Freemasons</a:t>
            </a:r>
          </a:p>
        </p:txBody>
      </p:sp>
      <p:pic>
        <p:nvPicPr>
          <p:cNvPr id="5" name="Content Placeholder 4" descr="A picture containing text, human face, poster, clothing&#10;&#10;Description automatically generated">
            <a:extLst>
              <a:ext uri="{FF2B5EF4-FFF2-40B4-BE49-F238E27FC236}">
                <a16:creationId xmlns:a16="http://schemas.microsoft.com/office/drawing/2014/main" id="{A672BD5C-F2B3-7BC9-8DC8-2225BA21E9EA}"/>
              </a:ext>
            </a:extLst>
          </p:cNvPr>
          <p:cNvPicPr>
            <a:picLocks noChangeAspect="1"/>
          </p:cNvPicPr>
          <p:nvPr/>
        </p:nvPicPr>
        <p:blipFill rotWithShape="1">
          <a:blip r:embed="rId3"/>
          <a:srcRect b="3273"/>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9" name="Content Placeholder 8">
            <a:extLst>
              <a:ext uri="{FF2B5EF4-FFF2-40B4-BE49-F238E27FC236}">
                <a16:creationId xmlns:a16="http://schemas.microsoft.com/office/drawing/2014/main" id="{35C36D67-7CE2-E7DA-EF78-2DA99B42A9FD}"/>
              </a:ext>
            </a:extLst>
          </p:cNvPr>
          <p:cNvSpPr>
            <a:spLocks noGrp="1"/>
          </p:cNvSpPr>
          <p:nvPr>
            <p:ph idx="1"/>
          </p:nvPr>
        </p:nvSpPr>
        <p:spPr>
          <a:xfrm>
            <a:off x="6096000" y="1060132"/>
            <a:ext cx="5955792" cy="5729573"/>
          </a:xfrm>
        </p:spPr>
        <p:txBody>
          <a:bodyPr>
            <a:normAutofit lnSpcReduction="10000"/>
          </a:bodyPr>
          <a:lstStyle/>
          <a:p>
            <a:r>
              <a:rPr lang="en-US" dirty="0"/>
              <a:t>Col. William Barret Travis - Holland Lodge #1 Alabama, wrote “Victory or Death” letter to America</a:t>
            </a:r>
          </a:p>
          <a:p>
            <a:r>
              <a:rPr lang="en-US" dirty="0"/>
              <a:t>Col. James Bowie - Opelousas Lodge #111, Louisiana</a:t>
            </a:r>
          </a:p>
          <a:p>
            <a:r>
              <a:rPr lang="en-US" dirty="0"/>
              <a:t>Lt. Col. James Bonham - Clinton Lodge #23, South Carolina</a:t>
            </a:r>
          </a:p>
          <a:p>
            <a:r>
              <a:rPr lang="en-US" dirty="0"/>
              <a:t>Senator Juan N. </a:t>
            </a:r>
            <a:r>
              <a:rPr lang="en-US" dirty="0" err="1"/>
              <a:t>Seguín</a:t>
            </a:r>
            <a:r>
              <a:rPr lang="en-US" dirty="0"/>
              <a:t> - San Antonio Lodge #11, Tejano, Bexar County, Left the Alamo before the last battle to seek reinforcement </a:t>
            </a:r>
          </a:p>
          <a:p>
            <a:r>
              <a:rPr lang="en-US" dirty="0"/>
              <a:t>Congressman and Col. David Crockett - Raised in DC unknown, source GL of Maryland</a:t>
            </a:r>
          </a:p>
        </p:txBody>
      </p:sp>
    </p:spTree>
    <p:extLst>
      <p:ext uri="{BB962C8B-B14F-4D97-AF65-F5344CB8AC3E}">
        <p14:creationId xmlns:p14="http://schemas.microsoft.com/office/powerpoint/2010/main" val="2619083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flag, flag of the united states, flag day (usa), outdoor&#10;&#10;Description automatically generated">
            <a:extLst>
              <a:ext uri="{FF2B5EF4-FFF2-40B4-BE49-F238E27FC236}">
                <a16:creationId xmlns:a16="http://schemas.microsoft.com/office/drawing/2014/main" id="{BD4190F6-97C0-19BA-36F2-8C13832E4CDC}"/>
              </a:ext>
            </a:extLst>
          </p:cNvPr>
          <p:cNvPicPr>
            <a:picLocks noChangeAspect="1"/>
          </p:cNvPicPr>
          <p:nvPr/>
        </p:nvPicPr>
        <p:blipFill rotWithShape="1">
          <a:blip r:embed="rId3"/>
          <a:srcRect t="2501" b="6279"/>
          <a:stretch/>
        </p:blipFill>
        <p:spPr>
          <a:xfrm>
            <a:off x="-3047"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225ADC7-5E42-AFF6-B060-42652DE0279D}"/>
              </a:ext>
            </a:extLst>
          </p:cNvPr>
          <p:cNvSpPr>
            <a:spLocks noGrp="1"/>
          </p:cNvSpPr>
          <p:nvPr>
            <p:ph type="title"/>
          </p:nvPr>
        </p:nvSpPr>
        <p:spPr>
          <a:xfrm>
            <a:off x="215154" y="0"/>
            <a:ext cx="11973798" cy="859536"/>
          </a:xfrm>
        </p:spPr>
        <p:txBody>
          <a:bodyPr>
            <a:normAutofit/>
          </a:bodyPr>
          <a:lstStyle/>
          <a:p>
            <a:r>
              <a:rPr lang="en-US" b="1" dirty="0">
                <a:solidFill>
                  <a:schemeClr val="bg1"/>
                </a:solidFill>
              </a:rPr>
              <a:t>Texas War for Independence</a:t>
            </a:r>
          </a:p>
        </p:txBody>
      </p:sp>
      <p:sp>
        <p:nvSpPr>
          <p:cNvPr id="16" name="Content Placeholder 8">
            <a:extLst>
              <a:ext uri="{FF2B5EF4-FFF2-40B4-BE49-F238E27FC236}">
                <a16:creationId xmlns:a16="http://schemas.microsoft.com/office/drawing/2014/main" id="{FCAE5343-AE7A-D874-440B-D0E3F50736B8}"/>
              </a:ext>
            </a:extLst>
          </p:cNvPr>
          <p:cNvSpPr>
            <a:spLocks noGrp="1"/>
          </p:cNvSpPr>
          <p:nvPr>
            <p:ph idx="1"/>
          </p:nvPr>
        </p:nvSpPr>
        <p:spPr>
          <a:xfrm>
            <a:off x="6656832" y="1078992"/>
            <a:ext cx="5532119" cy="5778997"/>
          </a:xfrm>
        </p:spPr>
        <p:txBody>
          <a:bodyPr>
            <a:normAutofit/>
          </a:bodyPr>
          <a:lstStyle/>
          <a:p>
            <a:r>
              <a:rPr lang="en-US" sz="2400" dirty="0"/>
              <a:t>October 2, 1835: The Battle of Gonzales marks the start of the Texas Revolution,</a:t>
            </a:r>
          </a:p>
          <a:p>
            <a:r>
              <a:rPr lang="en-US" sz="2400" dirty="0"/>
              <a:t>October 28, 1835: Texans capture Goliad and gain control of the town.</a:t>
            </a:r>
          </a:p>
          <a:p>
            <a:r>
              <a:rPr lang="en-US" sz="2400" dirty="0"/>
              <a:t>November 4, 1835: The Consultation, a meeting of Texan leaders, </a:t>
            </a:r>
          </a:p>
          <a:p>
            <a:r>
              <a:rPr lang="en-US" sz="2400" dirty="0"/>
              <a:t>November 26, 1835: The Texan army captures San Antonio from Mexican forces in the Battle of Bexar.</a:t>
            </a:r>
          </a:p>
          <a:p>
            <a:r>
              <a:rPr lang="en-US" sz="2400" dirty="0"/>
              <a:t>March 6, 1836: The Battle of the Alamo</a:t>
            </a:r>
          </a:p>
          <a:p>
            <a:r>
              <a:rPr lang="en-US" sz="2400" dirty="0"/>
              <a:t>March 27, 1836: The Goliad Massacre occurs</a:t>
            </a:r>
          </a:p>
          <a:p>
            <a:r>
              <a:rPr lang="en-US" sz="2400" dirty="0"/>
              <a:t>April 21, 1836: The Battle of San Jacinto</a:t>
            </a:r>
          </a:p>
          <a:p>
            <a:pPr lvl="1"/>
            <a:r>
              <a:rPr lang="en-US" sz="1800" dirty="0"/>
              <a:t>“</a:t>
            </a:r>
            <a:r>
              <a:rPr lang="en-US" dirty="0"/>
              <a:t>Remember the Alamo”</a:t>
            </a:r>
            <a:endParaRPr lang="en-US" sz="1800" dirty="0"/>
          </a:p>
        </p:txBody>
      </p:sp>
    </p:spTree>
    <p:extLst>
      <p:ext uri="{BB962C8B-B14F-4D97-AF65-F5344CB8AC3E}">
        <p14:creationId xmlns:p14="http://schemas.microsoft.com/office/powerpoint/2010/main" val="3819063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A picture containing text, map, atlas, font&#10;&#10;Description automatically generated">
            <a:extLst>
              <a:ext uri="{FF2B5EF4-FFF2-40B4-BE49-F238E27FC236}">
                <a16:creationId xmlns:a16="http://schemas.microsoft.com/office/drawing/2014/main" id="{78E08530-8CA9-95BB-5D75-C0144648BE66}"/>
              </a:ext>
            </a:extLst>
          </p:cNvPr>
          <p:cNvPicPr>
            <a:picLocks noGrp="1" noChangeAspect="1"/>
          </p:cNvPicPr>
          <p:nvPr>
            <p:ph idx="1"/>
          </p:nvPr>
        </p:nvPicPr>
        <p:blipFill>
          <a:blip r:embed="rId3"/>
          <a:stretch>
            <a:fillRect/>
          </a:stretch>
        </p:blipFill>
        <p:spPr>
          <a:xfrm>
            <a:off x="1390971" y="643466"/>
            <a:ext cx="5552915" cy="5566833"/>
          </a:xfrm>
          <a:prstGeom prst="rect">
            <a:avLst/>
          </a:prstGeom>
        </p:spPr>
      </p:pic>
      <p:grpSp>
        <p:nvGrpSpPr>
          <p:cNvPr id="14" name="Group 13">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5"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038709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A picture containing outdoor, water, tree, sky&#10;&#10;Description automatically generated">
            <a:extLst>
              <a:ext uri="{FF2B5EF4-FFF2-40B4-BE49-F238E27FC236}">
                <a16:creationId xmlns:a16="http://schemas.microsoft.com/office/drawing/2014/main" id="{EC23E249-B2F6-25D0-C2C3-D6C26EDEDB4B}"/>
              </a:ext>
            </a:extLst>
          </p:cNvPr>
          <p:cNvPicPr>
            <a:picLocks noGrp="1" noChangeAspect="1"/>
          </p:cNvPicPr>
          <p:nvPr>
            <p:ph idx="1"/>
          </p:nvPr>
        </p:nvPicPr>
        <p:blipFill rotWithShape="1">
          <a:blip r:embed="rId3"/>
          <a:srcRect/>
          <a:stretch/>
        </p:blipFill>
        <p:spPr>
          <a:xfrm>
            <a:off x="20" y="10"/>
            <a:ext cx="12191980" cy="6857990"/>
          </a:xfrm>
          <a:prstGeom prst="rect">
            <a:avLst/>
          </a:prstGeom>
        </p:spPr>
      </p:pic>
      <p:sp>
        <p:nvSpPr>
          <p:cNvPr id="14" name="Rectangle 1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05A129-78CB-6275-8D6D-95B75EB1190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The Alamo – 13 days that formed a Republic</a:t>
            </a:r>
          </a:p>
        </p:txBody>
      </p:sp>
      <p:cxnSp>
        <p:nvCxnSpPr>
          <p:cNvPr id="16" name="Straight Connector 1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9082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plan, map&#10;&#10;Description automatically generated">
            <a:extLst>
              <a:ext uri="{FF2B5EF4-FFF2-40B4-BE49-F238E27FC236}">
                <a16:creationId xmlns:a16="http://schemas.microsoft.com/office/drawing/2014/main" id="{77831D13-1F05-554A-670C-55EE92417FEA}"/>
              </a:ext>
            </a:extLst>
          </p:cNvPr>
          <p:cNvPicPr>
            <a:picLocks noGrp="1" noChangeAspect="1"/>
          </p:cNvPicPr>
          <p:nvPr>
            <p:ph idx="1"/>
          </p:nvPr>
        </p:nvPicPr>
        <p:blipFill rotWithShape="1">
          <a:blip r:embed="rId3"/>
          <a:srcRect b="461"/>
          <a:stretch/>
        </p:blipFill>
        <p:spPr>
          <a:xfrm>
            <a:off x="20" y="1282"/>
            <a:ext cx="12191980" cy="6856718"/>
          </a:xfrm>
          <a:prstGeom prst="rect">
            <a:avLst/>
          </a:prstGeom>
        </p:spPr>
      </p:pic>
    </p:spTree>
    <p:extLst>
      <p:ext uri="{BB962C8B-B14F-4D97-AF65-F5344CB8AC3E}">
        <p14:creationId xmlns:p14="http://schemas.microsoft.com/office/powerpoint/2010/main" val="676902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sketch, drawing, diagram, plan&#10;&#10;Description automatically generated">
            <a:extLst>
              <a:ext uri="{FF2B5EF4-FFF2-40B4-BE49-F238E27FC236}">
                <a16:creationId xmlns:a16="http://schemas.microsoft.com/office/drawing/2014/main" id="{E360C9A7-29EC-A401-01B1-B65C31EAE7EF}"/>
              </a:ext>
            </a:extLst>
          </p:cNvPr>
          <p:cNvPicPr>
            <a:picLocks noGrp="1" noChangeAspect="1"/>
          </p:cNvPicPr>
          <p:nvPr>
            <p:ph idx="1"/>
          </p:nvPr>
        </p:nvPicPr>
        <p:blipFill rotWithShape="1">
          <a:blip r:embed="rId3"/>
          <a:srcRect t="10375"/>
          <a:stretch/>
        </p:blipFill>
        <p:spPr>
          <a:xfrm>
            <a:off x="20" y="1282"/>
            <a:ext cx="12194260" cy="6858000"/>
          </a:xfrm>
          <a:prstGeom prst="rect">
            <a:avLst/>
          </a:prstGeom>
        </p:spPr>
      </p:pic>
    </p:spTree>
    <p:extLst>
      <p:ext uri="{BB962C8B-B14F-4D97-AF65-F5344CB8AC3E}">
        <p14:creationId xmlns:p14="http://schemas.microsoft.com/office/powerpoint/2010/main" val="401553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75BDD038-F345-433A-B715-30DEEC1529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B89AF2A-4ED1-4E6B-907C-ED98F10E75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8A1C5C-6BB9-DC68-9361-4CF56A3E02C4}"/>
              </a:ext>
            </a:extLst>
          </p:cNvPr>
          <p:cNvSpPr>
            <a:spLocks noGrp="1"/>
          </p:cNvSpPr>
          <p:nvPr>
            <p:ph type="title"/>
          </p:nvPr>
        </p:nvSpPr>
        <p:spPr>
          <a:xfrm>
            <a:off x="924233" y="5073445"/>
            <a:ext cx="7757651" cy="1071716"/>
          </a:xfrm>
        </p:spPr>
        <p:txBody>
          <a:bodyPr vert="horz" lIns="91440" tIns="45720" rIns="91440" bIns="45720" rtlCol="0" anchor="b">
            <a:normAutofit/>
          </a:bodyPr>
          <a:lstStyle/>
          <a:p>
            <a:r>
              <a:rPr lang="en-US" sz="3600" kern="1200" dirty="0">
                <a:solidFill>
                  <a:schemeClr val="tx1"/>
                </a:solidFill>
                <a:latin typeface="Baskerville" panose="02020502070401020303" pitchFamily="18" charset="0"/>
                <a:ea typeface="Baskerville" panose="02020502070401020303" pitchFamily="18" charset="0"/>
              </a:rPr>
              <a:t>Masonry Spares the life of Santa Anna</a:t>
            </a:r>
          </a:p>
        </p:txBody>
      </p:sp>
      <p:pic>
        <p:nvPicPr>
          <p:cNvPr id="11" name="Picture 10" descr="A picture containing human face, portrait, clothing, person&#10;&#10;Description automatically generated">
            <a:extLst>
              <a:ext uri="{FF2B5EF4-FFF2-40B4-BE49-F238E27FC236}">
                <a16:creationId xmlns:a16="http://schemas.microsoft.com/office/drawing/2014/main" id="{9FDB04F5-D68F-0748-4EA1-FB915BA13741}"/>
              </a:ext>
            </a:extLst>
          </p:cNvPr>
          <p:cNvPicPr>
            <a:picLocks noChangeAspect="1"/>
          </p:cNvPicPr>
          <p:nvPr/>
        </p:nvPicPr>
        <p:blipFill rotWithShape="1">
          <a:blip r:embed="rId3"/>
          <a:srcRect l="10394" r="26145" b="1"/>
          <a:stretch/>
        </p:blipFill>
        <p:spPr>
          <a:xfrm>
            <a:off x="3057846" y="-13662"/>
            <a:ext cx="3067990" cy="4616794"/>
          </a:xfrm>
          <a:custGeom>
            <a:avLst/>
            <a:gdLst/>
            <a:ahLst/>
            <a:cxnLst/>
            <a:rect l="l" t="t" r="r" b="b"/>
            <a:pathLst>
              <a:path w="3067990" h="4616794">
                <a:moveTo>
                  <a:pt x="0" y="0"/>
                </a:moveTo>
                <a:lnTo>
                  <a:pt x="3067990" y="0"/>
                </a:lnTo>
                <a:lnTo>
                  <a:pt x="3067990" y="4616421"/>
                </a:lnTo>
                <a:lnTo>
                  <a:pt x="3000906" y="4616794"/>
                </a:lnTo>
                <a:lnTo>
                  <a:pt x="2972250" y="4614025"/>
                </a:lnTo>
                <a:cubicBezTo>
                  <a:pt x="2962120" y="4616092"/>
                  <a:pt x="2951989" y="4604037"/>
                  <a:pt x="2941859" y="4606104"/>
                </a:cubicBezTo>
                <a:lnTo>
                  <a:pt x="2894107" y="4602170"/>
                </a:lnTo>
                <a:cubicBezTo>
                  <a:pt x="2873034" y="4581836"/>
                  <a:pt x="2869193" y="4602435"/>
                  <a:pt x="2854257" y="4597077"/>
                </a:cubicBezTo>
                <a:cubicBezTo>
                  <a:pt x="2828604" y="4586072"/>
                  <a:pt x="2823319" y="4587134"/>
                  <a:pt x="2797428" y="4577083"/>
                </a:cubicBezTo>
                <a:cubicBezTo>
                  <a:pt x="2784423" y="4578854"/>
                  <a:pt x="2770248" y="4573660"/>
                  <a:pt x="2757555" y="4577211"/>
                </a:cubicBezTo>
                <a:lnTo>
                  <a:pt x="2722664" y="4575516"/>
                </a:lnTo>
                <a:lnTo>
                  <a:pt x="2686700" y="4579436"/>
                </a:lnTo>
                <a:lnTo>
                  <a:pt x="2649051" y="4590851"/>
                </a:lnTo>
                <a:cubicBezTo>
                  <a:pt x="2634424" y="4591611"/>
                  <a:pt x="2618884" y="4590616"/>
                  <a:pt x="2602008" y="4586807"/>
                </a:cubicBezTo>
                <a:cubicBezTo>
                  <a:pt x="2588795" y="4584785"/>
                  <a:pt x="2590198" y="4581679"/>
                  <a:pt x="2553187" y="4576612"/>
                </a:cubicBezTo>
                <a:cubicBezTo>
                  <a:pt x="2516176" y="4571544"/>
                  <a:pt x="2419368" y="4560523"/>
                  <a:pt x="2379944" y="4556404"/>
                </a:cubicBezTo>
                <a:cubicBezTo>
                  <a:pt x="2340520" y="4552286"/>
                  <a:pt x="2355516" y="4555975"/>
                  <a:pt x="2333229" y="4554006"/>
                </a:cubicBezTo>
                <a:cubicBezTo>
                  <a:pt x="2310943" y="4552037"/>
                  <a:pt x="2272361" y="4544062"/>
                  <a:pt x="2246228" y="4544592"/>
                </a:cubicBezTo>
                <a:cubicBezTo>
                  <a:pt x="2227084" y="4544840"/>
                  <a:pt x="2214877" y="4554623"/>
                  <a:pt x="2194084" y="4550124"/>
                </a:cubicBezTo>
                <a:cubicBezTo>
                  <a:pt x="2173819" y="4565400"/>
                  <a:pt x="2120858" y="4529368"/>
                  <a:pt x="2122173" y="4551115"/>
                </a:cubicBezTo>
                <a:cubicBezTo>
                  <a:pt x="2103245" y="4538654"/>
                  <a:pt x="2081494" y="4540178"/>
                  <a:pt x="2059358" y="4545242"/>
                </a:cubicBezTo>
                <a:lnTo>
                  <a:pt x="2035061" y="4551794"/>
                </a:lnTo>
                <a:lnTo>
                  <a:pt x="1953233" y="4547925"/>
                </a:lnTo>
                <a:lnTo>
                  <a:pt x="1946445" y="4553172"/>
                </a:lnTo>
                <a:lnTo>
                  <a:pt x="1929934" y="4554324"/>
                </a:lnTo>
                <a:lnTo>
                  <a:pt x="1923819" y="4555038"/>
                </a:lnTo>
                <a:lnTo>
                  <a:pt x="1920026" y="4552518"/>
                </a:lnTo>
                <a:cubicBezTo>
                  <a:pt x="1917776" y="4551386"/>
                  <a:pt x="1916103" y="4551310"/>
                  <a:pt x="1914899" y="4553152"/>
                </a:cubicBezTo>
                <a:cubicBezTo>
                  <a:pt x="1914710" y="4554150"/>
                  <a:pt x="1914522" y="4555147"/>
                  <a:pt x="1914332" y="4556144"/>
                </a:cubicBezTo>
                <a:lnTo>
                  <a:pt x="1882048" y="4559910"/>
                </a:lnTo>
                <a:lnTo>
                  <a:pt x="1649952" y="4565527"/>
                </a:lnTo>
                <a:cubicBezTo>
                  <a:pt x="1546877" y="4600708"/>
                  <a:pt x="1418821" y="4554985"/>
                  <a:pt x="1305072" y="4567061"/>
                </a:cubicBezTo>
                <a:cubicBezTo>
                  <a:pt x="1280261" y="4557333"/>
                  <a:pt x="1302176" y="4558540"/>
                  <a:pt x="1243254" y="4571143"/>
                </a:cubicBezTo>
                <a:cubicBezTo>
                  <a:pt x="1210584" y="4564151"/>
                  <a:pt x="1143994" y="4561068"/>
                  <a:pt x="1107683" y="4558193"/>
                </a:cubicBezTo>
                <a:cubicBezTo>
                  <a:pt x="1073102" y="4550629"/>
                  <a:pt x="1071748" y="4546366"/>
                  <a:pt x="1049893" y="4539884"/>
                </a:cubicBezTo>
                <a:cubicBezTo>
                  <a:pt x="1028038" y="4533401"/>
                  <a:pt x="1037691" y="4534947"/>
                  <a:pt x="994206" y="4533420"/>
                </a:cubicBezTo>
                <a:cubicBezTo>
                  <a:pt x="958901" y="4528712"/>
                  <a:pt x="875207" y="4522680"/>
                  <a:pt x="841592" y="4522231"/>
                </a:cubicBezTo>
                <a:cubicBezTo>
                  <a:pt x="807977" y="4521782"/>
                  <a:pt x="805424" y="4517118"/>
                  <a:pt x="774862" y="4516600"/>
                </a:cubicBezTo>
                <a:cubicBezTo>
                  <a:pt x="750315" y="4523644"/>
                  <a:pt x="671398" y="4522624"/>
                  <a:pt x="654689" y="4508536"/>
                </a:cubicBezTo>
                <a:cubicBezTo>
                  <a:pt x="637868" y="4505459"/>
                  <a:pt x="619334" y="4510410"/>
                  <a:pt x="609821" y="4495335"/>
                </a:cubicBezTo>
                <a:cubicBezTo>
                  <a:pt x="594967" y="4477187"/>
                  <a:pt x="569778" y="4482863"/>
                  <a:pt x="546639" y="4483715"/>
                </a:cubicBezTo>
                <a:cubicBezTo>
                  <a:pt x="511551" y="4480605"/>
                  <a:pt x="483864" y="4467978"/>
                  <a:pt x="448444" y="4468067"/>
                </a:cubicBezTo>
                <a:cubicBezTo>
                  <a:pt x="415629" y="4464821"/>
                  <a:pt x="430775" y="4468600"/>
                  <a:pt x="355452" y="4463696"/>
                </a:cubicBezTo>
                <a:cubicBezTo>
                  <a:pt x="313474" y="4466598"/>
                  <a:pt x="251919" y="4449601"/>
                  <a:pt x="214765" y="4450435"/>
                </a:cubicBezTo>
                <a:cubicBezTo>
                  <a:pt x="212316" y="4447431"/>
                  <a:pt x="185091" y="4449077"/>
                  <a:pt x="163935" y="4448100"/>
                </a:cubicBezTo>
                <a:cubicBezTo>
                  <a:pt x="142779" y="4447123"/>
                  <a:pt x="108889" y="4432016"/>
                  <a:pt x="87830" y="4444571"/>
                </a:cubicBezTo>
                <a:lnTo>
                  <a:pt x="0" y="4433387"/>
                </a:lnTo>
                <a:close/>
              </a:path>
            </a:pathLst>
          </a:custGeom>
        </p:spPr>
      </p:pic>
      <p:pic>
        <p:nvPicPr>
          <p:cNvPr id="7" name="Picture 6" descr="A picture containing human face, portrait, clothing, sketch&#10;&#10;Description automatically generated">
            <a:extLst>
              <a:ext uri="{FF2B5EF4-FFF2-40B4-BE49-F238E27FC236}">
                <a16:creationId xmlns:a16="http://schemas.microsoft.com/office/drawing/2014/main" id="{7B48D411-B771-6CDF-EBC6-3872836E0C1A}"/>
              </a:ext>
            </a:extLst>
          </p:cNvPr>
          <p:cNvPicPr>
            <a:picLocks noChangeAspect="1"/>
          </p:cNvPicPr>
          <p:nvPr/>
        </p:nvPicPr>
        <p:blipFill rotWithShape="1">
          <a:blip r:embed="rId4"/>
          <a:srcRect l="14206" r="4384"/>
          <a:stretch/>
        </p:blipFill>
        <p:spPr>
          <a:xfrm>
            <a:off x="1" y="-13662"/>
            <a:ext cx="3067990" cy="4486402"/>
          </a:xfrm>
          <a:custGeom>
            <a:avLst/>
            <a:gdLst/>
            <a:ahLst/>
            <a:cxnLst/>
            <a:rect l="l" t="t" r="r" b="b"/>
            <a:pathLst>
              <a:path w="3067990" h="4486402">
                <a:moveTo>
                  <a:pt x="0" y="0"/>
                </a:moveTo>
                <a:lnTo>
                  <a:pt x="3067990" y="0"/>
                </a:lnTo>
                <a:lnTo>
                  <a:pt x="3067990" y="4434678"/>
                </a:lnTo>
                <a:lnTo>
                  <a:pt x="3005136" y="4426674"/>
                </a:lnTo>
                <a:cubicBezTo>
                  <a:pt x="2984892" y="4426477"/>
                  <a:pt x="2964647" y="4432630"/>
                  <a:pt x="2944403" y="4432433"/>
                </a:cubicBezTo>
                <a:cubicBezTo>
                  <a:pt x="2903802" y="4433020"/>
                  <a:pt x="2942523" y="4445800"/>
                  <a:pt x="2891479" y="4437498"/>
                </a:cubicBezTo>
                <a:cubicBezTo>
                  <a:pt x="2840435" y="4419671"/>
                  <a:pt x="2733386" y="4403942"/>
                  <a:pt x="2670602" y="4406269"/>
                </a:cubicBezTo>
                <a:lnTo>
                  <a:pt x="2601567" y="4385855"/>
                </a:lnTo>
                <a:lnTo>
                  <a:pt x="2555755" y="4386872"/>
                </a:lnTo>
                <a:lnTo>
                  <a:pt x="2522574" y="4380920"/>
                </a:lnTo>
                <a:cubicBezTo>
                  <a:pt x="2505748" y="4364465"/>
                  <a:pt x="2499515" y="4369192"/>
                  <a:pt x="2482690" y="4359798"/>
                </a:cubicBezTo>
                <a:cubicBezTo>
                  <a:pt x="2463674" y="4348619"/>
                  <a:pt x="2468309" y="4371071"/>
                  <a:pt x="2418230" y="4355773"/>
                </a:cubicBezTo>
                <a:cubicBezTo>
                  <a:pt x="2389966" y="4363918"/>
                  <a:pt x="2397381" y="4343124"/>
                  <a:pt x="2373124" y="4355934"/>
                </a:cubicBezTo>
                <a:cubicBezTo>
                  <a:pt x="2361515" y="4350812"/>
                  <a:pt x="2343756" y="4347971"/>
                  <a:pt x="2333141" y="4341245"/>
                </a:cubicBezTo>
                <a:lnTo>
                  <a:pt x="2313452" y="4337742"/>
                </a:lnTo>
                <a:lnTo>
                  <a:pt x="2288838" y="4331561"/>
                </a:lnTo>
                <a:lnTo>
                  <a:pt x="2284798" y="4320029"/>
                </a:lnTo>
                <a:lnTo>
                  <a:pt x="2246654" y="4313234"/>
                </a:lnTo>
                <a:cubicBezTo>
                  <a:pt x="2233112" y="4308633"/>
                  <a:pt x="2221188" y="4295927"/>
                  <a:pt x="2203716" y="4295057"/>
                </a:cubicBezTo>
                <a:cubicBezTo>
                  <a:pt x="2166201" y="4287935"/>
                  <a:pt x="2065291" y="4280117"/>
                  <a:pt x="2028271" y="4275095"/>
                </a:cubicBezTo>
                <a:cubicBezTo>
                  <a:pt x="1991251" y="4270074"/>
                  <a:pt x="2010652" y="4268317"/>
                  <a:pt x="1981596" y="4264928"/>
                </a:cubicBezTo>
                <a:cubicBezTo>
                  <a:pt x="1953253" y="4268497"/>
                  <a:pt x="1866336" y="4256745"/>
                  <a:pt x="1850405" y="4240640"/>
                </a:cubicBezTo>
                <a:cubicBezTo>
                  <a:pt x="1832387" y="4235329"/>
                  <a:pt x="1811052" y="4237664"/>
                  <a:pt x="1803238" y="4221575"/>
                </a:cubicBezTo>
                <a:cubicBezTo>
                  <a:pt x="1790076" y="4201744"/>
                  <a:pt x="1725767" y="4221796"/>
                  <a:pt x="1735576" y="4201564"/>
                </a:cubicBezTo>
                <a:cubicBezTo>
                  <a:pt x="1712756" y="4208335"/>
                  <a:pt x="1692774" y="4201125"/>
                  <a:pt x="1673819" y="4190462"/>
                </a:cubicBezTo>
                <a:lnTo>
                  <a:pt x="1653406" y="4177819"/>
                </a:lnTo>
                <a:lnTo>
                  <a:pt x="1634127" y="4179710"/>
                </a:lnTo>
                <a:cubicBezTo>
                  <a:pt x="1624926" y="4163559"/>
                  <a:pt x="1606023" y="4174759"/>
                  <a:pt x="1592100" y="4163307"/>
                </a:cubicBezTo>
                <a:lnTo>
                  <a:pt x="1570088" y="4153009"/>
                </a:lnTo>
                <a:lnTo>
                  <a:pt x="1554918" y="4147539"/>
                </a:lnTo>
                <a:lnTo>
                  <a:pt x="1549412" y="4145242"/>
                </a:lnTo>
                <a:lnTo>
                  <a:pt x="1544829" y="4146621"/>
                </a:lnTo>
                <a:cubicBezTo>
                  <a:pt x="1542253" y="4147096"/>
                  <a:pt x="1540639" y="4146723"/>
                  <a:pt x="1540227" y="4144662"/>
                </a:cubicBezTo>
                <a:lnTo>
                  <a:pt x="1540870" y="4141678"/>
                </a:lnTo>
                <a:lnTo>
                  <a:pt x="1480028" y="4147205"/>
                </a:lnTo>
                <a:lnTo>
                  <a:pt x="1450048" y="4143704"/>
                </a:lnTo>
                <a:cubicBezTo>
                  <a:pt x="1420066" y="4160354"/>
                  <a:pt x="1384545" y="4126004"/>
                  <a:pt x="1355070" y="4157686"/>
                </a:cubicBezTo>
                <a:lnTo>
                  <a:pt x="1231491" y="4157911"/>
                </a:lnTo>
                <a:lnTo>
                  <a:pt x="1175669" y="4154403"/>
                </a:lnTo>
                <a:cubicBezTo>
                  <a:pt x="1163327" y="4160355"/>
                  <a:pt x="1127457" y="4150629"/>
                  <a:pt x="1135056" y="4154527"/>
                </a:cubicBezTo>
                <a:lnTo>
                  <a:pt x="1078746" y="4159023"/>
                </a:lnTo>
                <a:lnTo>
                  <a:pt x="1071329" y="4163144"/>
                </a:lnTo>
                <a:lnTo>
                  <a:pt x="1068711" y="4165302"/>
                </a:lnTo>
                <a:lnTo>
                  <a:pt x="1055959" y="4166495"/>
                </a:lnTo>
                <a:cubicBezTo>
                  <a:pt x="1048027" y="4170471"/>
                  <a:pt x="1045639" y="4178713"/>
                  <a:pt x="1037216" y="4182194"/>
                </a:cubicBezTo>
                <a:cubicBezTo>
                  <a:pt x="1033004" y="4183935"/>
                  <a:pt x="1027282" y="4184485"/>
                  <a:pt x="1018606" y="4182718"/>
                </a:cubicBezTo>
                <a:cubicBezTo>
                  <a:pt x="1018058" y="4170742"/>
                  <a:pt x="1003524" y="4174229"/>
                  <a:pt x="987944" y="4178268"/>
                </a:cubicBezTo>
                <a:lnTo>
                  <a:pt x="973797" y="4181156"/>
                </a:lnTo>
                <a:lnTo>
                  <a:pt x="972433" y="4181930"/>
                </a:lnTo>
                <a:lnTo>
                  <a:pt x="971789" y="4181565"/>
                </a:lnTo>
                <a:lnTo>
                  <a:pt x="965406" y="4182868"/>
                </a:lnTo>
                <a:cubicBezTo>
                  <a:pt x="958709" y="4183296"/>
                  <a:pt x="953368" y="4181997"/>
                  <a:pt x="950999" y="4177105"/>
                </a:cubicBezTo>
                <a:cubicBezTo>
                  <a:pt x="935835" y="4209668"/>
                  <a:pt x="909896" y="4190797"/>
                  <a:pt x="878894" y="4205034"/>
                </a:cubicBezTo>
                <a:cubicBezTo>
                  <a:pt x="856168" y="4214849"/>
                  <a:pt x="852278" y="4207962"/>
                  <a:pt x="828591" y="4213036"/>
                </a:cubicBezTo>
                <a:cubicBezTo>
                  <a:pt x="780794" y="4256129"/>
                  <a:pt x="789761" y="4223483"/>
                  <a:pt x="727702" y="4254740"/>
                </a:cubicBezTo>
                <a:cubicBezTo>
                  <a:pt x="675647" y="4285502"/>
                  <a:pt x="641817" y="4303533"/>
                  <a:pt x="584992" y="4342206"/>
                </a:cubicBezTo>
                <a:cubicBezTo>
                  <a:pt x="579675" y="4358244"/>
                  <a:pt x="555897" y="4364323"/>
                  <a:pt x="537513" y="4373165"/>
                </a:cubicBezTo>
                <a:cubicBezTo>
                  <a:pt x="519129" y="4382007"/>
                  <a:pt x="478460" y="4396730"/>
                  <a:pt x="474686" y="4395261"/>
                </a:cubicBezTo>
                <a:cubicBezTo>
                  <a:pt x="453529" y="4436545"/>
                  <a:pt x="463084" y="4391242"/>
                  <a:pt x="424951" y="4417898"/>
                </a:cubicBezTo>
                <a:cubicBezTo>
                  <a:pt x="400623" y="4426877"/>
                  <a:pt x="394826" y="4429238"/>
                  <a:pt x="381292" y="4437499"/>
                </a:cubicBezTo>
                <a:cubicBezTo>
                  <a:pt x="367758" y="4445761"/>
                  <a:pt x="340364" y="4452372"/>
                  <a:pt x="319032" y="4460407"/>
                </a:cubicBezTo>
                <a:cubicBezTo>
                  <a:pt x="288456" y="4464557"/>
                  <a:pt x="247935" y="4448740"/>
                  <a:pt x="235648" y="4475117"/>
                </a:cubicBezTo>
                <a:cubicBezTo>
                  <a:pt x="204763" y="4480040"/>
                  <a:pt x="214119" y="4478466"/>
                  <a:pt x="184584" y="4486402"/>
                </a:cubicBezTo>
                <a:cubicBezTo>
                  <a:pt x="163340" y="4481164"/>
                  <a:pt x="69153" y="4491621"/>
                  <a:pt x="56571" y="4468140"/>
                </a:cubicBezTo>
                <a:cubicBezTo>
                  <a:pt x="38975" y="4461095"/>
                  <a:pt x="23894" y="4451510"/>
                  <a:pt x="7451" y="4441701"/>
                </a:cubicBezTo>
                <a:lnTo>
                  <a:pt x="0" y="4438090"/>
                </a:lnTo>
                <a:close/>
              </a:path>
            </a:pathLst>
          </a:custGeom>
        </p:spPr>
      </p:pic>
      <p:pic>
        <p:nvPicPr>
          <p:cNvPr id="5" name="Content Placeholder 4" descr="A person in a suit standing next to a table&#10;&#10;Description automatically generated with low confidence">
            <a:extLst>
              <a:ext uri="{FF2B5EF4-FFF2-40B4-BE49-F238E27FC236}">
                <a16:creationId xmlns:a16="http://schemas.microsoft.com/office/drawing/2014/main" id="{B05FD95C-0228-A33A-5E2B-7060FDDCFDA7}"/>
              </a:ext>
            </a:extLst>
          </p:cNvPr>
          <p:cNvPicPr>
            <a:picLocks noGrp="1" noChangeAspect="1"/>
          </p:cNvPicPr>
          <p:nvPr>
            <p:ph idx="1"/>
          </p:nvPr>
        </p:nvPicPr>
        <p:blipFill rotWithShape="1">
          <a:blip r:embed="rId5"/>
          <a:srcRect l="1260" r="10132" b="4"/>
          <a:stretch/>
        </p:blipFill>
        <p:spPr>
          <a:xfrm>
            <a:off x="9124010" y="469558"/>
            <a:ext cx="3067990" cy="5306208"/>
          </a:xfrm>
          <a:custGeom>
            <a:avLst/>
            <a:gdLst/>
            <a:ahLst/>
            <a:cxnLst/>
            <a:rect l="l" t="t" r="r" b="b"/>
            <a:pathLst>
              <a:path w="3067990" h="5306208">
                <a:moveTo>
                  <a:pt x="0" y="0"/>
                </a:moveTo>
                <a:lnTo>
                  <a:pt x="17679" y="2197"/>
                </a:lnTo>
                <a:cubicBezTo>
                  <a:pt x="33325" y="5267"/>
                  <a:pt x="40061" y="9492"/>
                  <a:pt x="55160" y="6949"/>
                </a:cubicBezTo>
                <a:cubicBezTo>
                  <a:pt x="89097" y="9134"/>
                  <a:pt x="67611" y="25176"/>
                  <a:pt x="106767" y="12259"/>
                </a:cubicBezTo>
                <a:cubicBezTo>
                  <a:pt x="96065" y="25995"/>
                  <a:pt x="125167" y="8533"/>
                  <a:pt x="145303" y="19592"/>
                </a:cubicBezTo>
                <a:cubicBezTo>
                  <a:pt x="173545" y="11438"/>
                  <a:pt x="202580" y="21709"/>
                  <a:pt x="219723" y="22905"/>
                </a:cubicBezTo>
                <a:cubicBezTo>
                  <a:pt x="236866" y="24101"/>
                  <a:pt x="223601" y="27862"/>
                  <a:pt x="248161" y="26769"/>
                </a:cubicBezTo>
                <a:lnTo>
                  <a:pt x="282845" y="32305"/>
                </a:lnTo>
                <a:cubicBezTo>
                  <a:pt x="281034" y="27734"/>
                  <a:pt x="286052" y="29081"/>
                  <a:pt x="299813" y="29796"/>
                </a:cubicBezTo>
                <a:lnTo>
                  <a:pt x="336771" y="25722"/>
                </a:lnTo>
                <a:lnTo>
                  <a:pt x="362133" y="29831"/>
                </a:lnTo>
                <a:cubicBezTo>
                  <a:pt x="365533" y="29692"/>
                  <a:pt x="389709" y="25218"/>
                  <a:pt x="389224" y="21707"/>
                </a:cubicBezTo>
                <a:cubicBezTo>
                  <a:pt x="415674" y="36435"/>
                  <a:pt x="418321" y="27183"/>
                  <a:pt x="445444" y="23429"/>
                </a:cubicBezTo>
                <a:cubicBezTo>
                  <a:pt x="468699" y="24812"/>
                  <a:pt x="448654" y="25277"/>
                  <a:pt x="504850" y="27017"/>
                </a:cubicBezTo>
                <a:cubicBezTo>
                  <a:pt x="526726" y="43186"/>
                  <a:pt x="511000" y="15298"/>
                  <a:pt x="553940" y="37940"/>
                </a:cubicBezTo>
                <a:cubicBezTo>
                  <a:pt x="556042" y="36175"/>
                  <a:pt x="582552" y="37794"/>
                  <a:pt x="596427" y="39569"/>
                </a:cubicBezTo>
                <a:cubicBezTo>
                  <a:pt x="610302" y="41344"/>
                  <a:pt x="622838" y="39181"/>
                  <a:pt x="637193" y="48593"/>
                </a:cubicBezTo>
                <a:cubicBezTo>
                  <a:pt x="647681" y="51488"/>
                  <a:pt x="628938" y="47251"/>
                  <a:pt x="661736" y="52178"/>
                </a:cubicBezTo>
                <a:cubicBezTo>
                  <a:pt x="694534" y="57105"/>
                  <a:pt x="801438" y="73787"/>
                  <a:pt x="833982" y="78153"/>
                </a:cubicBezTo>
                <a:cubicBezTo>
                  <a:pt x="866526" y="82519"/>
                  <a:pt x="843637" y="85083"/>
                  <a:pt x="856998" y="85516"/>
                </a:cubicBezTo>
                <a:cubicBezTo>
                  <a:pt x="870359" y="85949"/>
                  <a:pt x="899128" y="78883"/>
                  <a:pt x="914148" y="80753"/>
                </a:cubicBezTo>
                <a:cubicBezTo>
                  <a:pt x="933004" y="82659"/>
                  <a:pt x="935800" y="89960"/>
                  <a:pt x="947118" y="89591"/>
                </a:cubicBezTo>
                <a:cubicBezTo>
                  <a:pt x="957582" y="79374"/>
                  <a:pt x="968693" y="79487"/>
                  <a:pt x="986819" y="85683"/>
                </a:cubicBezTo>
                <a:cubicBezTo>
                  <a:pt x="1020632" y="88467"/>
                  <a:pt x="1020659" y="77957"/>
                  <a:pt x="1053312" y="79472"/>
                </a:cubicBezTo>
                <a:cubicBezTo>
                  <a:pt x="1067641" y="78893"/>
                  <a:pt x="1075307" y="82187"/>
                  <a:pt x="1099213" y="78913"/>
                </a:cubicBezTo>
                <a:cubicBezTo>
                  <a:pt x="1116234" y="79611"/>
                  <a:pt x="1150433" y="81367"/>
                  <a:pt x="1173478" y="71085"/>
                </a:cubicBezTo>
                <a:cubicBezTo>
                  <a:pt x="1198473" y="69776"/>
                  <a:pt x="1180321" y="69312"/>
                  <a:pt x="1207601" y="71902"/>
                </a:cubicBezTo>
                <a:cubicBezTo>
                  <a:pt x="1240927" y="72420"/>
                  <a:pt x="1254799" y="66189"/>
                  <a:pt x="1274057" y="67671"/>
                </a:cubicBezTo>
                <a:cubicBezTo>
                  <a:pt x="1286597" y="63416"/>
                  <a:pt x="1272395" y="68487"/>
                  <a:pt x="1320593" y="63146"/>
                </a:cubicBezTo>
                <a:cubicBezTo>
                  <a:pt x="1339695" y="72605"/>
                  <a:pt x="1356035" y="59669"/>
                  <a:pt x="1372380" y="61707"/>
                </a:cubicBezTo>
                <a:cubicBezTo>
                  <a:pt x="1398302" y="60673"/>
                  <a:pt x="1462014" y="60786"/>
                  <a:pt x="1485648" y="59322"/>
                </a:cubicBezTo>
                <a:cubicBezTo>
                  <a:pt x="1509282" y="57858"/>
                  <a:pt x="1484126" y="55677"/>
                  <a:pt x="1514187" y="52925"/>
                </a:cubicBezTo>
                <a:cubicBezTo>
                  <a:pt x="1569555" y="65174"/>
                  <a:pt x="1600453" y="43129"/>
                  <a:pt x="1656491" y="40431"/>
                </a:cubicBezTo>
                <a:cubicBezTo>
                  <a:pt x="1690508" y="23359"/>
                  <a:pt x="1714615" y="41093"/>
                  <a:pt x="1751810" y="28028"/>
                </a:cubicBezTo>
                <a:cubicBezTo>
                  <a:pt x="1776981" y="24033"/>
                  <a:pt x="1780637" y="27850"/>
                  <a:pt x="1794814" y="25985"/>
                </a:cubicBezTo>
                <a:cubicBezTo>
                  <a:pt x="1808991" y="24120"/>
                  <a:pt x="1824981" y="19624"/>
                  <a:pt x="1836873" y="16837"/>
                </a:cubicBezTo>
                <a:cubicBezTo>
                  <a:pt x="1843238" y="20475"/>
                  <a:pt x="1892709" y="14065"/>
                  <a:pt x="1891567" y="9261"/>
                </a:cubicBezTo>
                <a:cubicBezTo>
                  <a:pt x="1898917" y="10907"/>
                  <a:pt x="1919236" y="17279"/>
                  <a:pt x="1921530" y="9673"/>
                </a:cubicBezTo>
                <a:cubicBezTo>
                  <a:pt x="1959058" y="9592"/>
                  <a:pt x="1980141" y="8525"/>
                  <a:pt x="2012969" y="18663"/>
                </a:cubicBezTo>
                <a:cubicBezTo>
                  <a:pt x="2036300" y="22440"/>
                  <a:pt x="2020005" y="20413"/>
                  <a:pt x="2034526" y="22810"/>
                </a:cubicBezTo>
                <a:cubicBezTo>
                  <a:pt x="2049047" y="25207"/>
                  <a:pt x="2073237" y="20913"/>
                  <a:pt x="2096919" y="20343"/>
                </a:cubicBezTo>
                <a:cubicBezTo>
                  <a:pt x="2120930" y="20475"/>
                  <a:pt x="2148905" y="24557"/>
                  <a:pt x="2166686" y="25985"/>
                </a:cubicBezTo>
                <a:cubicBezTo>
                  <a:pt x="2184467" y="27413"/>
                  <a:pt x="2188709" y="27070"/>
                  <a:pt x="2203604" y="28912"/>
                </a:cubicBezTo>
                <a:cubicBezTo>
                  <a:pt x="2228460" y="25462"/>
                  <a:pt x="2249347" y="27280"/>
                  <a:pt x="2267962" y="34655"/>
                </a:cubicBezTo>
                <a:cubicBezTo>
                  <a:pt x="2282447" y="36548"/>
                  <a:pt x="2275023" y="40857"/>
                  <a:pt x="2285749" y="42654"/>
                </a:cubicBezTo>
                <a:cubicBezTo>
                  <a:pt x="2296475" y="44451"/>
                  <a:pt x="2303314" y="36327"/>
                  <a:pt x="2332319" y="38293"/>
                </a:cubicBezTo>
                <a:cubicBezTo>
                  <a:pt x="2342638" y="38690"/>
                  <a:pt x="2342293" y="46311"/>
                  <a:pt x="2364330" y="47416"/>
                </a:cubicBezTo>
                <a:cubicBezTo>
                  <a:pt x="2386367" y="48521"/>
                  <a:pt x="2474972" y="53278"/>
                  <a:pt x="2507404" y="54450"/>
                </a:cubicBezTo>
                <a:cubicBezTo>
                  <a:pt x="2539836" y="55622"/>
                  <a:pt x="2526706" y="52404"/>
                  <a:pt x="2542253" y="52069"/>
                </a:cubicBezTo>
                <a:cubicBezTo>
                  <a:pt x="2557800" y="51734"/>
                  <a:pt x="2576193" y="43331"/>
                  <a:pt x="2600687" y="52438"/>
                </a:cubicBezTo>
                <a:cubicBezTo>
                  <a:pt x="2619009" y="47593"/>
                  <a:pt x="2619480" y="58712"/>
                  <a:pt x="2639796" y="61580"/>
                </a:cubicBezTo>
                <a:cubicBezTo>
                  <a:pt x="2651005" y="65638"/>
                  <a:pt x="2665035" y="64461"/>
                  <a:pt x="2674289" y="67260"/>
                </a:cubicBezTo>
                <a:cubicBezTo>
                  <a:pt x="2683543" y="70059"/>
                  <a:pt x="2690859" y="70563"/>
                  <a:pt x="2697705" y="73610"/>
                </a:cubicBezTo>
                <a:cubicBezTo>
                  <a:pt x="2704551" y="76657"/>
                  <a:pt x="2706632" y="82764"/>
                  <a:pt x="2715363" y="85542"/>
                </a:cubicBezTo>
                <a:cubicBezTo>
                  <a:pt x="2724094" y="88320"/>
                  <a:pt x="2737748" y="93210"/>
                  <a:pt x="2747711" y="95041"/>
                </a:cubicBezTo>
                <a:cubicBezTo>
                  <a:pt x="2757674" y="96872"/>
                  <a:pt x="2756162" y="94038"/>
                  <a:pt x="2775143" y="96530"/>
                </a:cubicBezTo>
                <a:cubicBezTo>
                  <a:pt x="2806082" y="101851"/>
                  <a:pt x="2833945" y="105706"/>
                  <a:pt x="2868742" y="105230"/>
                </a:cubicBezTo>
                <a:cubicBezTo>
                  <a:pt x="2875265" y="114937"/>
                  <a:pt x="2885652" y="110531"/>
                  <a:pt x="2899543" y="105394"/>
                </a:cubicBezTo>
                <a:cubicBezTo>
                  <a:pt x="2925511" y="112474"/>
                  <a:pt x="2969369" y="117959"/>
                  <a:pt x="3013791" y="133788"/>
                </a:cubicBezTo>
                <a:cubicBezTo>
                  <a:pt x="3032699" y="143490"/>
                  <a:pt x="3036873" y="145156"/>
                  <a:pt x="3050423" y="147827"/>
                </a:cubicBezTo>
                <a:lnTo>
                  <a:pt x="3067990" y="151167"/>
                </a:lnTo>
                <a:lnTo>
                  <a:pt x="3067990" y="5306208"/>
                </a:lnTo>
                <a:lnTo>
                  <a:pt x="3067989" y="5306208"/>
                </a:lnTo>
                <a:lnTo>
                  <a:pt x="3067989" y="4893381"/>
                </a:lnTo>
                <a:lnTo>
                  <a:pt x="3043495" y="4888945"/>
                </a:lnTo>
                <a:cubicBezTo>
                  <a:pt x="3028259" y="4893118"/>
                  <a:pt x="3019652" y="4892952"/>
                  <a:pt x="3013339" y="4882572"/>
                </a:cubicBezTo>
                <a:cubicBezTo>
                  <a:pt x="2976030" y="4880406"/>
                  <a:pt x="2937572" y="4854236"/>
                  <a:pt x="2913679" y="4866583"/>
                </a:cubicBezTo>
                <a:cubicBezTo>
                  <a:pt x="2915195" y="4844724"/>
                  <a:pt x="2901822" y="4852928"/>
                  <a:pt x="2875805" y="4847666"/>
                </a:cubicBezTo>
                <a:cubicBezTo>
                  <a:pt x="2857196" y="4841543"/>
                  <a:pt x="2817003" y="4828668"/>
                  <a:pt x="2802025" y="4822783"/>
                </a:cubicBezTo>
                <a:cubicBezTo>
                  <a:pt x="2787047" y="4816898"/>
                  <a:pt x="2775570" y="4821194"/>
                  <a:pt x="2760539" y="4815530"/>
                </a:cubicBezTo>
                <a:cubicBezTo>
                  <a:pt x="2767288" y="4796834"/>
                  <a:pt x="2677653" y="4809589"/>
                  <a:pt x="2711840" y="4795862"/>
                </a:cubicBezTo>
                <a:cubicBezTo>
                  <a:pt x="2686235" y="4784723"/>
                  <a:pt x="2695650" y="4790294"/>
                  <a:pt x="2682112" y="4795333"/>
                </a:cubicBezTo>
                <a:cubicBezTo>
                  <a:pt x="2649913" y="4790479"/>
                  <a:pt x="2647066" y="4789023"/>
                  <a:pt x="2609911" y="4793621"/>
                </a:cubicBezTo>
                <a:cubicBezTo>
                  <a:pt x="2593415" y="4792900"/>
                  <a:pt x="2587573" y="4790380"/>
                  <a:pt x="2572897" y="4788900"/>
                </a:cubicBezTo>
                <a:cubicBezTo>
                  <a:pt x="2558221" y="4787420"/>
                  <a:pt x="2550125" y="4788497"/>
                  <a:pt x="2521855" y="4784742"/>
                </a:cubicBezTo>
                <a:cubicBezTo>
                  <a:pt x="2499495" y="4780034"/>
                  <a:pt x="2483262" y="4781350"/>
                  <a:pt x="2465205" y="4778639"/>
                </a:cubicBezTo>
                <a:cubicBezTo>
                  <a:pt x="2447148" y="4775928"/>
                  <a:pt x="2436144" y="4771669"/>
                  <a:pt x="2413515" y="4768475"/>
                </a:cubicBezTo>
                <a:cubicBezTo>
                  <a:pt x="2394088" y="4759549"/>
                  <a:pt x="2320814" y="4780944"/>
                  <a:pt x="2306138" y="4754193"/>
                </a:cubicBezTo>
                <a:cubicBezTo>
                  <a:pt x="2253007" y="4759585"/>
                  <a:pt x="2237974" y="4748779"/>
                  <a:pt x="2194302" y="4744039"/>
                </a:cubicBezTo>
                <a:cubicBezTo>
                  <a:pt x="2152070" y="4739084"/>
                  <a:pt x="2146753" y="4742096"/>
                  <a:pt x="2102639" y="4729235"/>
                </a:cubicBezTo>
                <a:cubicBezTo>
                  <a:pt x="2068179" y="4716412"/>
                  <a:pt x="2049689" y="4712365"/>
                  <a:pt x="2009484" y="4709589"/>
                </a:cubicBezTo>
                <a:cubicBezTo>
                  <a:pt x="2006497" y="4717158"/>
                  <a:pt x="1958536" y="4701984"/>
                  <a:pt x="1950778" y="4699749"/>
                </a:cubicBezTo>
                <a:cubicBezTo>
                  <a:pt x="1951667" y="4704726"/>
                  <a:pt x="1926336" y="4706913"/>
                  <a:pt x="1919770" y="4702723"/>
                </a:cubicBezTo>
                <a:cubicBezTo>
                  <a:pt x="1861690" y="4705646"/>
                  <a:pt x="1843962" y="4724688"/>
                  <a:pt x="1800432" y="4714687"/>
                </a:cubicBezTo>
                <a:cubicBezTo>
                  <a:pt x="1766454" y="4714617"/>
                  <a:pt x="1768076" y="4724355"/>
                  <a:pt x="1719261" y="4724244"/>
                </a:cubicBezTo>
                <a:cubicBezTo>
                  <a:pt x="1698725" y="4728489"/>
                  <a:pt x="1704876" y="4720084"/>
                  <a:pt x="1679325" y="4720398"/>
                </a:cubicBezTo>
                <a:cubicBezTo>
                  <a:pt x="1646713" y="4738364"/>
                  <a:pt x="1612035" y="4726657"/>
                  <a:pt x="1565956" y="4726125"/>
                </a:cubicBezTo>
                <a:cubicBezTo>
                  <a:pt x="1509596" y="4724792"/>
                  <a:pt x="1462482" y="4732200"/>
                  <a:pt x="1413439" y="4724264"/>
                </a:cubicBezTo>
                <a:cubicBezTo>
                  <a:pt x="1395410" y="4730641"/>
                  <a:pt x="1371319" y="4739221"/>
                  <a:pt x="1351513" y="4728134"/>
                </a:cubicBezTo>
                <a:cubicBezTo>
                  <a:pt x="1299513" y="4729900"/>
                  <a:pt x="1305583" y="4734952"/>
                  <a:pt x="1285766" y="4728501"/>
                </a:cubicBezTo>
                <a:cubicBezTo>
                  <a:pt x="1246313" y="4730975"/>
                  <a:pt x="1252677" y="4725316"/>
                  <a:pt x="1217013" y="4722250"/>
                </a:cubicBezTo>
                <a:cubicBezTo>
                  <a:pt x="1187972" y="4717535"/>
                  <a:pt x="1202419" y="4717968"/>
                  <a:pt x="1175553" y="4717397"/>
                </a:cubicBezTo>
                <a:cubicBezTo>
                  <a:pt x="1150152" y="4726111"/>
                  <a:pt x="1132757" y="4715339"/>
                  <a:pt x="1125937" y="4713080"/>
                </a:cubicBezTo>
                <a:cubicBezTo>
                  <a:pt x="1101933" y="4714551"/>
                  <a:pt x="1066390" y="4702547"/>
                  <a:pt x="1070414" y="4718045"/>
                </a:cubicBezTo>
                <a:cubicBezTo>
                  <a:pt x="1036699" y="4697042"/>
                  <a:pt x="1037956" y="4718362"/>
                  <a:pt x="1001930" y="4712953"/>
                </a:cubicBezTo>
                <a:cubicBezTo>
                  <a:pt x="982943" y="4705262"/>
                  <a:pt x="958349" y="4701127"/>
                  <a:pt x="946429" y="4710733"/>
                </a:cubicBezTo>
                <a:cubicBezTo>
                  <a:pt x="873991" y="4698538"/>
                  <a:pt x="917810" y="4694854"/>
                  <a:pt x="843959" y="4682048"/>
                </a:cubicBezTo>
                <a:cubicBezTo>
                  <a:pt x="805648" y="4675599"/>
                  <a:pt x="748814" y="4673116"/>
                  <a:pt x="719028" y="4663910"/>
                </a:cubicBezTo>
                <a:cubicBezTo>
                  <a:pt x="689242" y="4654703"/>
                  <a:pt x="681940" y="4658862"/>
                  <a:pt x="658894" y="4652209"/>
                </a:cubicBezTo>
                <a:cubicBezTo>
                  <a:pt x="635848" y="4645555"/>
                  <a:pt x="606360" y="4645052"/>
                  <a:pt x="587813" y="4641642"/>
                </a:cubicBezTo>
                <a:cubicBezTo>
                  <a:pt x="569266" y="4638232"/>
                  <a:pt x="549985" y="4630114"/>
                  <a:pt x="547611" y="4631750"/>
                </a:cubicBezTo>
                <a:cubicBezTo>
                  <a:pt x="510247" y="4623077"/>
                  <a:pt x="499088" y="4633791"/>
                  <a:pt x="476778" y="4615662"/>
                </a:cubicBezTo>
                <a:cubicBezTo>
                  <a:pt x="457686" y="4613372"/>
                  <a:pt x="453369" y="4611385"/>
                  <a:pt x="433058" y="4610953"/>
                </a:cubicBezTo>
                <a:cubicBezTo>
                  <a:pt x="412747" y="4610521"/>
                  <a:pt x="383201" y="4613107"/>
                  <a:pt x="354910" y="4613069"/>
                </a:cubicBezTo>
                <a:cubicBezTo>
                  <a:pt x="325594" y="4614825"/>
                  <a:pt x="324861" y="4631623"/>
                  <a:pt x="297551" y="4614611"/>
                </a:cubicBezTo>
                <a:cubicBezTo>
                  <a:pt x="297827" y="4618223"/>
                  <a:pt x="283633" y="4619398"/>
                  <a:pt x="279981" y="4619280"/>
                </a:cubicBezTo>
                <a:lnTo>
                  <a:pt x="251060" y="4621023"/>
                </a:lnTo>
                <a:lnTo>
                  <a:pt x="248621" y="4615319"/>
                </a:lnTo>
                <a:cubicBezTo>
                  <a:pt x="237819" y="4612965"/>
                  <a:pt x="219269" y="4618593"/>
                  <a:pt x="208474" y="4619602"/>
                </a:cubicBezTo>
                <a:lnTo>
                  <a:pt x="183850" y="4621375"/>
                </a:lnTo>
                <a:lnTo>
                  <a:pt x="174486" y="4620574"/>
                </a:lnTo>
                <a:lnTo>
                  <a:pt x="170493" y="4620635"/>
                </a:lnTo>
                <a:lnTo>
                  <a:pt x="160178" y="4616375"/>
                </a:lnTo>
                <a:cubicBezTo>
                  <a:pt x="150587" y="4615308"/>
                  <a:pt x="143414" y="4608454"/>
                  <a:pt x="137679" y="4607411"/>
                </a:cubicBezTo>
                <a:cubicBezTo>
                  <a:pt x="131944" y="4606369"/>
                  <a:pt x="130252" y="4614284"/>
                  <a:pt x="125767" y="4610124"/>
                </a:cubicBezTo>
                <a:cubicBezTo>
                  <a:pt x="131450" y="4607091"/>
                  <a:pt x="122536" y="4604620"/>
                  <a:pt x="118604" y="4602416"/>
                </a:cubicBezTo>
                <a:lnTo>
                  <a:pt x="82934" y="4599702"/>
                </a:lnTo>
                <a:cubicBezTo>
                  <a:pt x="39823" y="4602644"/>
                  <a:pt x="55074" y="4589236"/>
                  <a:pt x="41888" y="4597726"/>
                </a:cubicBezTo>
                <a:cubicBezTo>
                  <a:pt x="25543" y="4601103"/>
                  <a:pt x="15576" y="4602785"/>
                  <a:pt x="8238" y="4603430"/>
                </a:cubicBezTo>
                <a:lnTo>
                  <a:pt x="0" y="4603190"/>
                </a:lnTo>
                <a:close/>
              </a:path>
            </a:pathLst>
          </a:custGeom>
        </p:spPr>
      </p:pic>
      <p:pic>
        <p:nvPicPr>
          <p:cNvPr id="9" name="Picture 8" descr="A picture containing clothing, human face, person, wall&#10;&#10;Description automatically generated">
            <a:extLst>
              <a:ext uri="{FF2B5EF4-FFF2-40B4-BE49-F238E27FC236}">
                <a16:creationId xmlns:a16="http://schemas.microsoft.com/office/drawing/2014/main" id="{453194BA-C8C7-9293-37AF-089BB72ED569}"/>
              </a:ext>
            </a:extLst>
          </p:cNvPr>
          <p:cNvPicPr>
            <a:picLocks noChangeAspect="1"/>
          </p:cNvPicPr>
          <p:nvPr/>
        </p:nvPicPr>
        <p:blipFill rotWithShape="1">
          <a:blip r:embed="rId6"/>
          <a:srcRect l="14048" r="25467" b="-2"/>
          <a:stretch/>
        </p:blipFill>
        <p:spPr>
          <a:xfrm>
            <a:off x="6095999" y="1278"/>
            <a:ext cx="3067990" cy="5149699"/>
          </a:xfrm>
          <a:custGeom>
            <a:avLst/>
            <a:gdLst/>
            <a:ahLst/>
            <a:cxnLst/>
            <a:rect l="l" t="t" r="r" b="b"/>
            <a:pathLst>
              <a:path w="3067990" h="5149699">
                <a:moveTo>
                  <a:pt x="0" y="0"/>
                </a:moveTo>
                <a:lnTo>
                  <a:pt x="8632" y="2126"/>
                </a:lnTo>
                <a:cubicBezTo>
                  <a:pt x="71597" y="8644"/>
                  <a:pt x="52747" y="11892"/>
                  <a:pt x="102111" y="11566"/>
                </a:cubicBezTo>
                <a:cubicBezTo>
                  <a:pt x="107032" y="11203"/>
                  <a:pt x="116450" y="20386"/>
                  <a:pt x="135511" y="18109"/>
                </a:cubicBezTo>
                <a:cubicBezTo>
                  <a:pt x="165681" y="22040"/>
                  <a:pt x="149025" y="33094"/>
                  <a:pt x="187668" y="36734"/>
                </a:cubicBezTo>
                <a:cubicBezTo>
                  <a:pt x="184095" y="40156"/>
                  <a:pt x="221954" y="38461"/>
                  <a:pt x="225602" y="50611"/>
                </a:cubicBezTo>
                <a:cubicBezTo>
                  <a:pt x="242020" y="54481"/>
                  <a:pt x="267241" y="57744"/>
                  <a:pt x="286175" y="59952"/>
                </a:cubicBezTo>
                <a:cubicBezTo>
                  <a:pt x="314543" y="65902"/>
                  <a:pt x="328665" y="72319"/>
                  <a:pt x="332857" y="76558"/>
                </a:cubicBezTo>
                <a:cubicBezTo>
                  <a:pt x="361257" y="83289"/>
                  <a:pt x="358186" y="84500"/>
                  <a:pt x="395478" y="98782"/>
                </a:cubicBezTo>
                <a:cubicBezTo>
                  <a:pt x="417363" y="93652"/>
                  <a:pt x="436168" y="104748"/>
                  <a:pt x="445328" y="114882"/>
                </a:cubicBezTo>
                <a:cubicBezTo>
                  <a:pt x="470101" y="124482"/>
                  <a:pt x="523910" y="147405"/>
                  <a:pt x="559300" y="150440"/>
                </a:cubicBezTo>
                <a:cubicBezTo>
                  <a:pt x="613422" y="149710"/>
                  <a:pt x="598278" y="160982"/>
                  <a:pt x="622357" y="169552"/>
                </a:cubicBezTo>
                <a:cubicBezTo>
                  <a:pt x="641101" y="180205"/>
                  <a:pt x="638493" y="171007"/>
                  <a:pt x="658054" y="184474"/>
                </a:cubicBezTo>
                <a:lnTo>
                  <a:pt x="694284" y="200095"/>
                </a:lnTo>
                <a:lnTo>
                  <a:pt x="737979" y="224556"/>
                </a:lnTo>
                <a:lnTo>
                  <a:pt x="747981" y="231280"/>
                </a:lnTo>
                <a:cubicBezTo>
                  <a:pt x="753111" y="231304"/>
                  <a:pt x="756366" y="231723"/>
                  <a:pt x="758445" y="232460"/>
                </a:cubicBezTo>
                <a:cubicBezTo>
                  <a:pt x="758496" y="232559"/>
                  <a:pt x="758549" y="232658"/>
                  <a:pt x="758600" y="232757"/>
                </a:cubicBezTo>
                <a:lnTo>
                  <a:pt x="773364" y="235718"/>
                </a:lnTo>
                <a:cubicBezTo>
                  <a:pt x="790479" y="236082"/>
                  <a:pt x="824818" y="262048"/>
                  <a:pt x="841072" y="261356"/>
                </a:cubicBezTo>
                <a:cubicBezTo>
                  <a:pt x="848247" y="277811"/>
                  <a:pt x="845053" y="250444"/>
                  <a:pt x="872404" y="265382"/>
                </a:cubicBezTo>
                <a:cubicBezTo>
                  <a:pt x="884596" y="267374"/>
                  <a:pt x="889722" y="269394"/>
                  <a:pt x="899938" y="270925"/>
                </a:cubicBezTo>
                <a:cubicBezTo>
                  <a:pt x="900079" y="271345"/>
                  <a:pt x="933560" y="274145"/>
                  <a:pt x="933701" y="274565"/>
                </a:cubicBezTo>
                <a:lnTo>
                  <a:pt x="958104" y="278658"/>
                </a:lnTo>
                <a:lnTo>
                  <a:pt x="963678" y="280729"/>
                </a:lnTo>
                <a:lnTo>
                  <a:pt x="996167" y="277529"/>
                </a:lnTo>
                <a:lnTo>
                  <a:pt x="1012387" y="277350"/>
                </a:lnTo>
                <a:lnTo>
                  <a:pt x="1018139" y="274257"/>
                </a:lnTo>
                <a:cubicBezTo>
                  <a:pt x="1023705" y="272608"/>
                  <a:pt x="1030840" y="272419"/>
                  <a:pt x="1041488" y="275538"/>
                </a:cubicBezTo>
                <a:lnTo>
                  <a:pt x="1043729" y="276831"/>
                </a:lnTo>
                <a:lnTo>
                  <a:pt x="1076532" y="271239"/>
                </a:lnTo>
                <a:cubicBezTo>
                  <a:pt x="1083544" y="269462"/>
                  <a:pt x="1111552" y="278849"/>
                  <a:pt x="1117458" y="275294"/>
                </a:cubicBezTo>
                <a:cubicBezTo>
                  <a:pt x="1173364" y="280135"/>
                  <a:pt x="1207569" y="263603"/>
                  <a:pt x="1275827" y="275029"/>
                </a:cubicBezTo>
                <a:cubicBezTo>
                  <a:pt x="1321519" y="279616"/>
                  <a:pt x="1347196" y="279519"/>
                  <a:pt x="1376683" y="283128"/>
                </a:cubicBezTo>
                <a:cubicBezTo>
                  <a:pt x="1406170" y="286737"/>
                  <a:pt x="1433752" y="293140"/>
                  <a:pt x="1452749" y="296685"/>
                </a:cubicBezTo>
                <a:cubicBezTo>
                  <a:pt x="1471746" y="300230"/>
                  <a:pt x="1466619" y="301895"/>
                  <a:pt x="1490664" y="304401"/>
                </a:cubicBezTo>
                <a:cubicBezTo>
                  <a:pt x="1514709" y="306907"/>
                  <a:pt x="1573675" y="305000"/>
                  <a:pt x="1597021" y="311721"/>
                </a:cubicBezTo>
                <a:cubicBezTo>
                  <a:pt x="1622238" y="311037"/>
                  <a:pt x="1625537" y="322069"/>
                  <a:pt x="1639314" y="320753"/>
                </a:cubicBezTo>
                <a:cubicBezTo>
                  <a:pt x="1710549" y="337224"/>
                  <a:pt x="1769892" y="334296"/>
                  <a:pt x="1856583" y="331628"/>
                </a:cubicBezTo>
                <a:cubicBezTo>
                  <a:pt x="1913730" y="336509"/>
                  <a:pt x="1912698" y="339285"/>
                  <a:pt x="1937745" y="342098"/>
                </a:cubicBezTo>
                <a:cubicBezTo>
                  <a:pt x="1945390" y="344925"/>
                  <a:pt x="1949181" y="335092"/>
                  <a:pt x="1956068" y="338984"/>
                </a:cubicBezTo>
                <a:lnTo>
                  <a:pt x="1991434" y="344183"/>
                </a:lnTo>
                <a:lnTo>
                  <a:pt x="2017399" y="354323"/>
                </a:lnTo>
                <a:lnTo>
                  <a:pt x="2041804" y="360756"/>
                </a:lnTo>
                <a:lnTo>
                  <a:pt x="2071138" y="363487"/>
                </a:lnTo>
                <a:cubicBezTo>
                  <a:pt x="2080124" y="365903"/>
                  <a:pt x="2080713" y="373697"/>
                  <a:pt x="2092557" y="373570"/>
                </a:cubicBezTo>
                <a:cubicBezTo>
                  <a:pt x="2128517" y="378742"/>
                  <a:pt x="2193287" y="383225"/>
                  <a:pt x="2242182" y="388922"/>
                </a:cubicBezTo>
                <a:cubicBezTo>
                  <a:pt x="2266404" y="385527"/>
                  <a:pt x="2301142" y="392029"/>
                  <a:pt x="2311187" y="401718"/>
                </a:cubicBezTo>
                <a:cubicBezTo>
                  <a:pt x="2323182" y="404413"/>
                  <a:pt x="2352098" y="404462"/>
                  <a:pt x="2363765" y="402554"/>
                </a:cubicBezTo>
                <a:cubicBezTo>
                  <a:pt x="2374121" y="402833"/>
                  <a:pt x="2375999" y="406521"/>
                  <a:pt x="2389759" y="407955"/>
                </a:cubicBezTo>
                <a:cubicBezTo>
                  <a:pt x="2404778" y="411334"/>
                  <a:pt x="2437354" y="427346"/>
                  <a:pt x="2451497" y="432353"/>
                </a:cubicBezTo>
                <a:cubicBezTo>
                  <a:pt x="2465640" y="437360"/>
                  <a:pt x="2451256" y="432175"/>
                  <a:pt x="2474615" y="437995"/>
                </a:cubicBezTo>
                <a:cubicBezTo>
                  <a:pt x="2482949" y="439979"/>
                  <a:pt x="2481204" y="447714"/>
                  <a:pt x="2499122" y="451403"/>
                </a:cubicBezTo>
                <a:cubicBezTo>
                  <a:pt x="2517041" y="455093"/>
                  <a:pt x="2557176" y="459358"/>
                  <a:pt x="2582126" y="460132"/>
                </a:cubicBezTo>
                <a:cubicBezTo>
                  <a:pt x="2610000" y="447613"/>
                  <a:pt x="2600233" y="464657"/>
                  <a:pt x="2651203" y="448902"/>
                </a:cubicBezTo>
                <a:cubicBezTo>
                  <a:pt x="2652514" y="450917"/>
                  <a:pt x="2673343" y="450050"/>
                  <a:pt x="2694692" y="451398"/>
                </a:cubicBezTo>
                <a:cubicBezTo>
                  <a:pt x="2716041" y="452746"/>
                  <a:pt x="2761501" y="464041"/>
                  <a:pt x="2779298" y="456988"/>
                </a:cubicBezTo>
                <a:lnTo>
                  <a:pt x="2936306" y="456249"/>
                </a:lnTo>
                <a:lnTo>
                  <a:pt x="3026435" y="468085"/>
                </a:lnTo>
                <a:cubicBezTo>
                  <a:pt x="3042105" y="469033"/>
                  <a:pt x="3051256" y="471666"/>
                  <a:pt x="3059006" y="473639"/>
                </a:cubicBezTo>
                <a:lnTo>
                  <a:pt x="3067990" y="474231"/>
                </a:lnTo>
                <a:lnTo>
                  <a:pt x="3067990" y="5066330"/>
                </a:lnTo>
                <a:lnTo>
                  <a:pt x="3036249" y="5071710"/>
                </a:lnTo>
                <a:cubicBezTo>
                  <a:pt x="3028911" y="5072355"/>
                  <a:pt x="3024202" y="5071963"/>
                  <a:pt x="3018374" y="5071188"/>
                </a:cubicBezTo>
                <a:cubicBezTo>
                  <a:pt x="2981557" y="5076634"/>
                  <a:pt x="2975787" y="5078874"/>
                  <a:pt x="2928454" y="5083368"/>
                </a:cubicBezTo>
                <a:cubicBezTo>
                  <a:pt x="2902026" y="5096160"/>
                  <a:pt x="2894473" y="5096992"/>
                  <a:pt x="2874456" y="5102330"/>
                </a:cubicBezTo>
                <a:cubicBezTo>
                  <a:pt x="2849799" y="5110661"/>
                  <a:pt x="2856324" y="5116728"/>
                  <a:pt x="2826359" y="5120681"/>
                </a:cubicBezTo>
                <a:cubicBezTo>
                  <a:pt x="2811152" y="5125070"/>
                  <a:pt x="2799749" y="5135440"/>
                  <a:pt x="2790273" y="5139251"/>
                </a:cubicBezTo>
                <a:cubicBezTo>
                  <a:pt x="2780797" y="5143062"/>
                  <a:pt x="2776994" y="5141825"/>
                  <a:pt x="2761021" y="5144617"/>
                </a:cubicBezTo>
                <a:cubicBezTo>
                  <a:pt x="2750399" y="5143672"/>
                  <a:pt x="2716008" y="5143647"/>
                  <a:pt x="2709599" y="5145416"/>
                </a:cubicBezTo>
                <a:cubicBezTo>
                  <a:pt x="2691337" y="5155744"/>
                  <a:pt x="2674953" y="5144170"/>
                  <a:pt x="2643019" y="5144002"/>
                </a:cubicBezTo>
                <a:lnTo>
                  <a:pt x="2605306" y="5145401"/>
                </a:lnTo>
                <a:cubicBezTo>
                  <a:pt x="2598456" y="5139894"/>
                  <a:pt x="2544492" y="5137937"/>
                  <a:pt x="2540666" y="5130474"/>
                </a:cubicBezTo>
                <a:cubicBezTo>
                  <a:pt x="2520890" y="5122976"/>
                  <a:pt x="2520818" y="5104076"/>
                  <a:pt x="2490181" y="5096885"/>
                </a:cubicBezTo>
                <a:cubicBezTo>
                  <a:pt x="2473666" y="5089694"/>
                  <a:pt x="2482843" y="5107802"/>
                  <a:pt x="2441578" y="5087331"/>
                </a:cubicBezTo>
                <a:cubicBezTo>
                  <a:pt x="2404207" y="5055658"/>
                  <a:pt x="2246399" y="5032666"/>
                  <a:pt x="2239061" y="4977592"/>
                </a:cubicBezTo>
                <a:cubicBezTo>
                  <a:pt x="2172141" y="4959717"/>
                  <a:pt x="2228317" y="4960563"/>
                  <a:pt x="2138397" y="4945422"/>
                </a:cubicBezTo>
                <a:cubicBezTo>
                  <a:pt x="2058643" y="4932605"/>
                  <a:pt x="1820980" y="4910463"/>
                  <a:pt x="1766888" y="4891159"/>
                </a:cubicBezTo>
                <a:cubicBezTo>
                  <a:pt x="1693746" y="4881380"/>
                  <a:pt x="1731387" y="4880829"/>
                  <a:pt x="1699544" y="4886748"/>
                </a:cubicBezTo>
                <a:cubicBezTo>
                  <a:pt x="1645920" y="4895473"/>
                  <a:pt x="1642875" y="4877798"/>
                  <a:pt x="1607580" y="4879045"/>
                </a:cubicBezTo>
                <a:cubicBezTo>
                  <a:pt x="1555088" y="4865773"/>
                  <a:pt x="1453749" y="4859346"/>
                  <a:pt x="1384598" y="4845217"/>
                </a:cubicBezTo>
                <a:cubicBezTo>
                  <a:pt x="1326341" y="4835627"/>
                  <a:pt x="1315092" y="4821514"/>
                  <a:pt x="1258391" y="4816554"/>
                </a:cubicBezTo>
                <a:cubicBezTo>
                  <a:pt x="1226403" y="4808063"/>
                  <a:pt x="1218929" y="4802264"/>
                  <a:pt x="1192670" y="4794273"/>
                </a:cubicBezTo>
                <a:cubicBezTo>
                  <a:pt x="1172212" y="4781098"/>
                  <a:pt x="1134543" y="4780537"/>
                  <a:pt x="1100484" y="4773564"/>
                </a:cubicBezTo>
                <a:cubicBezTo>
                  <a:pt x="1083354" y="4772013"/>
                  <a:pt x="1065276" y="4777578"/>
                  <a:pt x="1028112" y="4767096"/>
                </a:cubicBezTo>
                <a:cubicBezTo>
                  <a:pt x="999846" y="4759146"/>
                  <a:pt x="967016" y="4743196"/>
                  <a:pt x="963745" y="4764863"/>
                </a:cubicBezTo>
                <a:cubicBezTo>
                  <a:pt x="935062" y="4736624"/>
                  <a:pt x="945601" y="4756035"/>
                  <a:pt x="908364" y="4755572"/>
                </a:cubicBezTo>
                <a:cubicBezTo>
                  <a:pt x="831301" y="4740343"/>
                  <a:pt x="772395" y="4745078"/>
                  <a:pt x="699185" y="4729739"/>
                </a:cubicBezTo>
                <a:cubicBezTo>
                  <a:pt x="680644" y="4710950"/>
                  <a:pt x="671269" y="4756745"/>
                  <a:pt x="624173" y="4712819"/>
                </a:cubicBezTo>
                <a:cubicBezTo>
                  <a:pt x="620673" y="4715011"/>
                  <a:pt x="605890" y="4702494"/>
                  <a:pt x="587551" y="4697060"/>
                </a:cubicBezTo>
                <a:cubicBezTo>
                  <a:pt x="569213" y="4691626"/>
                  <a:pt x="529126" y="4697683"/>
                  <a:pt x="514142" y="4680213"/>
                </a:cubicBezTo>
                <a:cubicBezTo>
                  <a:pt x="490554" y="4678007"/>
                  <a:pt x="455880" y="4670399"/>
                  <a:pt x="435429" y="4669695"/>
                </a:cubicBezTo>
                <a:cubicBezTo>
                  <a:pt x="414978" y="4668991"/>
                  <a:pt x="413693" y="4665510"/>
                  <a:pt x="398498" y="4661863"/>
                </a:cubicBezTo>
                <a:lnTo>
                  <a:pt x="391864" y="4657306"/>
                </a:lnTo>
                <a:lnTo>
                  <a:pt x="393991" y="4656812"/>
                </a:lnTo>
                <a:cubicBezTo>
                  <a:pt x="393161" y="4656323"/>
                  <a:pt x="391036" y="4655963"/>
                  <a:pt x="390744" y="4656537"/>
                </a:cubicBezTo>
                <a:lnTo>
                  <a:pt x="391864" y="4657306"/>
                </a:lnTo>
                <a:lnTo>
                  <a:pt x="389463" y="4657864"/>
                </a:lnTo>
                <a:cubicBezTo>
                  <a:pt x="384571" y="4657809"/>
                  <a:pt x="375254" y="4657079"/>
                  <a:pt x="358382" y="4654871"/>
                </a:cubicBezTo>
                <a:cubicBezTo>
                  <a:pt x="339824" y="4647350"/>
                  <a:pt x="313263" y="4650730"/>
                  <a:pt x="294208" y="4644982"/>
                </a:cubicBezTo>
                <a:cubicBezTo>
                  <a:pt x="275153" y="4639233"/>
                  <a:pt x="255232" y="4631558"/>
                  <a:pt x="240522" y="4627439"/>
                </a:cubicBezTo>
                <a:cubicBezTo>
                  <a:pt x="212762" y="4619907"/>
                  <a:pt x="228727" y="4611264"/>
                  <a:pt x="188294" y="4613207"/>
                </a:cubicBezTo>
                <a:cubicBezTo>
                  <a:pt x="165514" y="4608090"/>
                  <a:pt x="132086" y="4618695"/>
                  <a:pt x="107016" y="4612605"/>
                </a:cubicBezTo>
                <a:cubicBezTo>
                  <a:pt x="79461" y="4604732"/>
                  <a:pt x="82214" y="4605717"/>
                  <a:pt x="48463" y="4601378"/>
                </a:cubicBezTo>
                <a:lnTo>
                  <a:pt x="0" y="4601647"/>
                </a:lnTo>
                <a:close/>
              </a:path>
            </a:pathLst>
          </a:custGeom>
        </p:spPr>
      </p:pic>
    </p:spTree>
    <p:extLst>
      <p:ext uri="{BB962C8B-B14F-4D97-AF65-F5344CB8AC3E}">
        <p14:creationId xmlns:p14="http://schemas.microsoft.com/office/powerpoint/2010/main" val="610399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E4006-05B4-4A4F-63D1-485A478D45E3}"/>
              </a:ext>
            </a:extLst>
          </p:cNvPr>
          <p:cNvSpPr>
            <a:spLocks noGrp="1"/>
          </p:cNvSpPr>
          <p:nvPr>
            <p:ph type="title"/>
          </p:nvPr>
        </p:nvSpPr>
        <p:spPr>
          <a:xfrm>
            <a:off x="108155" y="365126"/>
            <a:ext cx="11946193" cy="834410"/>
          </a:xfrm>
        </p:spPr>
        <p:txBody>
          <a:bodyPr>
            <a:normAutofit fontScale="90000"/>
          </a:bodyPr>
          <a:lstStyle/>
          <a:p>
            <a:r>
              <a:rPr lang="en-US" dirty="0">
                <a:latin typeface="Baskerville" panose="02020502070401020303" pitchFamily="18" charset="0"/>
                <a:ea typeface="Baskerville" panose="02020502070401020303" pitchFamily="18" charset="0"/>
              </a:rPr>
              <a:t>All Presidents of the Republic of Texas were Masons</a:t>
            </a:r>
          </a:p>
        </p:txBody>
      </p:sp>
      <p:sp>
        <p:nvSpPr>
          <p:cNvPr id="3" name="Content Placeholder 2">
            <a:extLst>
              <a:ext uri="{FF2B5EF4-FFF2-40B4-BE49-F238E27FC236}">
                <a16:creationId xmlns:a16="http://schemas.microsoft.com/office/drawing/2014/main" id="{5DF837E5-1D6A-9D5E-EF0B-E1C04BACD95C}"/>
              </a:ext>
            </a:extLst>
          </p:cNvPr>
          <p:cNvSpPr>
            <a:spLocks noGrp="1"/>
          </p:cNvSpPr>
          <p:nvPr>
            <p:ph sz="half" idx="1"/>
          </p:nvPr>
        </p:nvSpPr>
        <p:spPr>
          <a:xfrm>
            <a:off x="108155" y="1386348"/>
            <a:ext cx="5911645" cy="5319252"/>
          </a:xfrm>
        </p:spPr>
        <p:txBody>
          <a:bodyPr>
            <a:normAutofit fontScale="92500" lnSpcReduction="10000"/>
          </a:bodyPr>
          <a:lstStyle/>
          <a:p>
            <a:r>
              <a:rPr lang="en-US" sz="3200" dirty="0">
                <a:latin typeface="Baskerville" panose="02020502070401020303" pitchFamily="18" charset="0"/>
                <a:ea typeface="Baskerville" panose="02020502070401020303" pitchFamily="18" charset="0"/>
              </a:rPr>
              <a:t>David G. Burnet - Holland Lodge #1, first President, Order of Odd Fellows and the Sons of Temperance</a:t>
            </a:r>
          </a:p>
          <a:p>
            <a:endParaRPr lang="en-US" sz="3200" dirty="0">
              <a:latin typeface="Baskerville" panose="02020502070401020303" pitchFamily="18" charset="0"/>
              <a:ea typeface="Baskerville" panose="02020502070401020303" pitchFamily="18" charset="0"/>
            </a:endParaRPr>
          </a:p>
          <a:p>
            <a:r>
              <a:rPr lang="en-US" sz="3200" dirty="0">
                <a:latin typeface="Baskerville" panose="02020502070401020303" pitchFamily="18" charset="0"/>
                <a:ea typeface="Baskerville" panose="02020502070401020303" pitchFamily="18" charset="0"/>
              </a:rPr>
              <a:t>Sam Houston - Holland Lodge #36, second President</a:t>
            </a:r>
          </a:p>
          <a:p>
            <a:endParaRPr lang="en-US" sz="3200" dirty="0">
              <a:latin typeface="Baskerville" panose="02020502070401020303" pitchFamily="18" charset="0"/>
              <a:ea typeface="Baskerville" panose="02020502070401020303" pitchFamily="18" charset="0"/>
            </a:endParaRPr>
          </a:p>
          <a:p>
            <a:r>
              <a:rPr lang="en-US" sz="3200" dirty="0">
                <a:latin typeface="Baskerville" panose="02020502070401020303" pitchFamily="18" charset="0"/>
                <a:ea typeface="Baskerville" panose="02020502070401020303" pitchFamily="18" charset="0"/>
              </a:rPr>
              <a:t>Mirabeau B. Lamar - Initiated in Georgia, Harmony Lodge #6, third President</a:t>
            </a:r>
          </a:p>
        </p:txBody>
      </p:sp>
      <p:sp>
        <p:nvSpPr>
          <p:cNvPr id="4" name="Content Placeholder 3">
            <a:extLst>
              <a:ext uri="{FF2B5EF4-FFF2-40B4-BE49-F238E27FC236}">
                <a16:creationId xmlns:a16="http://schemas.microsoft.com/office/drawing/2014/main" id="{ED832FF5-7F0F-85F1-DD9C-E16D3C6E808C}"/>
              </a:ext>
            </a:extLst>
          </p:cNvPr>
          <p:cNvSpPr>
            <a:spLocks noGrp="1"/>
          </p:cNvSpPr>
          <p:nvPr>
            <p:ph sz="half" idx="2"/>
          </p:nvPr>
        </p:nvSpPr>
        <p:spPr>
          <a:xfrm>
            <a:off x="6120581" y="1386349"/>
            <a:ext cx="5882148" cy="5506064"/>
          </a:xfrm>
        </p:spPr>
        <p:txBody>
          <a:bodyPr>
            <a:normAutofit fontScale="92500" lnSpcReduction="10000"/>
          </a:bodyPr>
          <a:lstStyle/>
          <a:p>
            <a:r>
              <a:rPr lang="en-US" sz="3200" dirty="0">
                <a:latin typeface="Baskerville" panose="02020502070401020303" pitchFamily="18" charset="0"/>
                <a:ea typeface="Baskerville" panose="02020502070401020303" pitchFamily="18" charset="0"/>
              </a:rPr>
              <a:t>Sam Houston - Fourth President</a:t>
            </a:r>
          </a:p>
          <a:p>
            <a:endParaRPr lang="en-US" dirty="0">
              <a:latin typeface="Baskerville" panose="02020502070401020303" pitchFamily="18" charset="0"/>
              <a:ea typeface="Baskerville" panose="02020502070401020303" pitchFamily="18" charset="0"/>
            </a:endParaRPr>
          </a:p>
          <a:p>
            <a:r>
              <a:rPr lang="en-US" sz="3200" dirty="0">
                <a:latin typeface="Baskerville" panose="02020502070401020303" pitchFamily="18" charset="0"/>
                <a:ea typeface="Baskerville" panose="02020502070401020303" pitchFamily="18" charset="0"/>
              </a:rPr>
              <a:t>Anson Jones - Initiated in Indiana, Holland Lodge #26, Fifth and final President </a:t>
            </a:r>
          </a:p>
          <a:p>
            <a:endParaRPr lang="en-US" dirty="0">
              <a:latin typeface="Baskerville" panose="02020502070401020303" pitchFamily="18" charset="0"/>
              <a:ea typeface="Baskerville" panose="02020502070401020303" pitchFamily="18" charset="0"/>
            </a:endParaRPr>
          </a:p>
          <a:p>
            <a:r>
              <a:rPr lang="en-US" sz="3200" dirty="0">
                <a:latin typeface="Baskerville" panose="02020502070401020303" pitchFamily="18" charset="0"/>
                <a:ea typeface="Baskerville" panose="02020502070401020303" pitchFamily="18" charset="0"/>
              </a:rPr>
              <a:t>Stephen F. Austin - Louisiana Lodge #109, Mo, Secretary of State, drafted the declaration of Independence and the first constitution of Texas, joined Brazos Union Lodge No. 16 in Texas</a:t>
            </a:r>
          </a:p>
        </p:txBody>
      </p:sp>
    </p:spTree>
    <p:extLst>
      <p:ext uri="{BB962C8B-B14F-4D97-AF65-F5344CB8AC3E}">
        <p14:creationId xmlns:p14="http://schemas.microsoft.com/office/powerpoint/2010/main" val="3430193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2E24B5A8-B2F1-4DC0-B421-E1DC2BB684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73D671-FBC0-C7B0-453C-5E67CB88AA2D}"/>
              </a:ext>
            </a:extLst>
          </p:cNvPr>
          <p:cNvSpPr>
            <a:spLocks noGrp="1"/>
          </p:cNvSpPr>
          <p:nvPr>
            <p:ph type="title"/>
          </p:nvPr>
        </p:nvSpPr>
        <p:spPr>
          <a:xfrm>
            <a:off x="271279" y="180664"/>
            <a:ext cx="8115483" cy="1912749"/>
          </a:xfrm>
        </p:spPr>
        <p:txBody>
          <a:bodyPr anchor="b">
            <a:normAutofit/>
          </a:bodyPr>
          <a:lstStyle/>
          <a:p>
            <a:r>
              <a:rPr lang="en-US" dirty="0">
                <a:latin typeface="Baskerville" panose="02020502070401020303" pitchFamily="18" charset="0"/>
                <a:ea typeface="Baskerville" panose="02020502070401020303" pitchFamily="18" charset="0"/>
              </a:rPr>
              <a:t>Freemasons &amp; The Founding Fathers</a:t>
            </a:r>
          </a:p>
        </p:txBody>
      </p:sp>
      <p:sp>
        <p:nvSpPr>
          <p:cNvPr id="18" name="Content Placeholder 17">
            <a:extLst>
              <a:ext uri="{FF2B5EF4-FFF2-40B4-BE49-F238E27FC236}">
                <a16:creationId xmlns:a16="http://schemas.microsoft.com/office/drawing/2014/main" id="{5E395867-615A-2D20-BE26-0E01C2B680EF}"/>
              </a:ext>
            </a:extLst>
          </p:cNvPr>
          <p:cNvSpPr>
            <a:spLocks noGrp="1"/>
          </p:cNvSpPr>
          <p:nvPr>
            <p:ph idx="1"/>
          </p:nvPr>
        </p:nvSpPr>
        <p:spPr>
          <a:xfrm>
            <a:off x="271279" y="2470900"/>
            <a:ext cx="7372534" cy="4047010"/>
          </a:xfrm>
        </p:spPr>
        <p:txBody>
          <a:bodyPr>
            <a:normAutofit/>
          </a:bodyPr>
          <a:lstStyle/>
          <a:p>
            <a:r>
              <a:rPr lang="en-US" sz="2400" dirty="0">
                <a:latin typeface="Baskerville" panose="02020502070401020303" pitchFamily="18" charset="0"/>
                <a:ea typeface="Baskerville" panose="02020502070401020303" pitchFamily="18" charset="0"/>
              </a:rPr>
              <a:t>We are all familiar with the story of Masonry and the formation of the United States</a:t>
            </a:r>
          </a:p>
          <a:p>
            <a:r>
              <a:rPr lang="en-US" sz="2400" dirty="0">
                <a:latin typeface="Baskerville" panose="02020502070401020303" pitchFamily="18" charset="0"/>
                <a:ea typeface="Baskerville" panose="02020502070401020303" pitchFamily="18" charset="0"/>
              </a:rPr>
              <a:t>What is less well known is the impact of Masonry on the formation of the Republic of Texas</a:t>
            </a:r>
          </a:p>
          <a:p>
            <a:r>
              <a:rPr lang="en-US" sz="2400" dirty="0">
                <a:latin typeface="Baskerville" panose="02020502070401020303" pitchFamily="18" charset="0"/>
                <a:ea typeface="Baskerville" panose="02020502070401020303" pitchFamily="18" charset="0"/>
              </a:rPr>
              <a:t>You cannot talk about the Alamo without talking about Masonry, there is a reason Masons in Texas make the pilgrimage to San Antonio and in particular, the Alamo to pay homage</a:t>
            </a:r>
          </a:p>
          <a:p>
            <a:r>
              <a:rPr lang="en-US" sz="2400" dirty="0">
                <a:latin typeface="Baskerville" panose="02020502070401020303" pitchFamily="18" charset="0"/>
                <a:ea typeface="Baskerville" panose="02020502070401020303" pitchFamily="18" charset="0"/>
              </a:rPr>
              <a:t>It’s not unlike Masons making the same pilgrimage to Mount Vernon</a:t>
            </a:r>
          </a:p>
        </p:txBody>
      </p:sp>
      <p:pic>
        <p:nvPicPr>
          <p:cNvPr id="10" name="Picture 9" descr="A building with a red roof&#10;&#10;Description automatically generated with low confidence">
            <a:extLst>
              <a:ext uri="{FF2B5EF4-FFF2-40B4-BE49-F238E27FC236}">
                <a16:creationId xmlns:a16="http://schemas.microsoft.com/office/drawing/2014/main" id="{E3819E7B-FD6D-1A97-3EDA-40DFEA0455F6}"/>
              </a:ext>
            </a:extLst>
          </p:cNvPr>
          <p:cNvPicPr>
            <a:picLocks noChangeAspect="1"/>
          </p:cNvPicPr>
          <p:nvPr/>
        </p:nvPicPr>
        <p:blipFill rotWithShape="1">
          <a:blip r:embed="rId3"/>
          <a:srcRect l="4048" r="30790" b="-3"/>
          <a:stretch/>
        </p:blipFill>
        <p:spPr>
          <a:xfrm>
            <a:off x="7751004" y="340091"/>
            <a:ext cx="3726211" cy="3016556"/>
          </a:xfrm>
          <a:custGeom>
            <a:avLst/>
            <a:gdLst/>
            <a:ahLst/>
            <a:cxnLst/>
            <a:rect l="l" t="t" r="r" b="b"/>
            <a:pathLst>
              <a:path w="5008963" h="4055009">
                <a:moveTo>
                  <a:pt x="4260" y="2364194"/>
                </a:moveTo>
                <a:lnTo>
                  <a:pt x="6339" y="2376109"/>
                </a:lnTo>
                <a:cubicBezTo>
                  <a:pt x="8263" y="2386693"/>
                  <a:pt x="10534" y="2398797"/>
                  <a:pt x="13016" y="2411650"/>
                </a:cubicBezTo>
                <a:lnTo>
                  <a:pt x="16544" y="2429412"/>
                </a:lnTo>
                <a:lnTo>
                  <a:pt x="15029" y="2430148"/>
                </a:lnTo>
                <a:cubicBezTo>
                  <a:pt x="7176" y="2425568"/>
                  <a:pt x="3382" y="2403865"/>
                  <a:pt x="3537" y="2374995"/>
                </a:cubicBezTo>
                <a:close/>
                <a:moveTo>
                  <a:pt x="1" y="2337056"/>
                </a:moveTo>
                <a:cubicBezTo>
                  <a:pt x="-2" y="2335024"/>
                  <a:pt x="574" y="2335993"/>
                  <a:pt x="1595" y="2339216"/>
                </a:cubicBezTo>
                <a:lnTo>
                  <a:pt x="5078" y="2352002"/>
                </a:lnTo>
                <a:lnTo>
                  <a:pt x="4260" y="2364194"/>
                </a:lnTo>
                <a:lnTo>
                  <a:pt x="1733" y="2349698"/>
                </a:lnTo>
                <a:cubicBezTo>
                  <a:pt x="632" y="2342932"/>
                  <a:pt x="11" y="2338459"/>
                  <a:pt x="1" y="2337056"/>
                </a:cubicBezTo>
                <a:close/>
                <a:moveTo>
                  <a:pt x="4169659" y="1042396"/>
                </a:moveTo>
                <a:cubicBezTo>
                  <a:pt x="4159915" y="1050998"/>
                  <a:pt x="4150173" y="1059602"/>
                  <a:pt x="4140431" y="1068204"/>
                </a:cubicBezTo>
                <a:cubicBezTo>
                  <a:pt x="4146280" y="1065938"/>
                  <a:pt x="4152666" y="1063654"/>
                  <a:pt x="4158783" y="1061380"/>
                </a:cubicBezTo>
                <a:cubicBezTo>
                  <a:pt x="4163391" y="1056201"/>
                  <a:pt x="4168307" y="1051307"/>
                  <a:pt x="4172866" y="1045834"/>
                </a:cubicBezTo>
                <a:cubicBezTo>
                  <a:pt x="4171887" y="1044684"/>
                  <a:pt x="4170639" y="1043546"/>
                  <a:pt x="4169659" y="1042396"/>
                </a:cubicBezTo>
                <a:close/>
                <a:moveTo>
                  <a:pt x="3910544" y="636501"/>
                </a:moveTo>
                <a:cubicBezTo>
                  <a:pt x="3852087" y="688117"/>
                  <a:pt x="3793675" y="740025"/>
                  <a:pt x="3735217" y="791641"/>
                </a:cubicBezTo>
                <a:cubicBezTo>
                  <a:pt x="3736467" y="792782"/>
                  <a:pt x="3737447" y="793931"/>
                  <a:pt x="3738694" y="795071"/>
                </a:cubicBezTo>
                <a:cubicBezTo>
                  <a:pt x="3804727" y="750884"/>
                  <a:pt x="3866037" y="702128"/>
                  <a:pt x="3910544" y="636501"/>
                </a:cubicBezTo>
                <a:close/>
                <a:moveTo>
                  <a:pt x="4241368" y="227"/>
                </a:moveTo>
                <a:cubicBezTo>
                  <a:pt x="4243807" y="-335"/>
                  <a:pt x="4246349" y="22"/>
                  <a:pt x="4248912" y="2744"/>
                </a:cubicBezTo>
                <a:cubicBezTo>
                  <a:pt x="4253368" y="7322"/>
                  <a:pt x="4250995" y="13017"/>
                  <a:pt x="4248935" y="17224"/>
                </a:cubicBezTo>
                <a:cubicBezTo>
                  <a:pt x="4245220" y="24737"/>
                  <a:pt x="4241995" y="31937"/>
                  <a:pt x="4241447" y="40821"/>
                </a:cubicBezTo>
                <a:cubicBezTo>
                  <a:pt x="4240991" y="46747"/>
                  <a:pt x="4240623" y="53262"/>
                  <a:pt x="4245038" y="57545"/>
                </a:cubicBezTo>
                <a:cubicBezTo>
                  <a:pt x="4263399" y="75841"/>
                  <a:pt x="4253477" y="85041"/>
                  <a:pt x="4241589" y="95488"/>
                </a:cubicBezTo>
                <a:cubicBezTo>
                  <a:pt x="4225142" y="109637"/>
                  <a:pt x="4220917" y="129873"/>
                  <a:pt x="4228781" y="153546"/>
                </a:cubicBezTo>
                <a:cubicBezTo>
                  <a:pt x="4231847" y="163195"/>
                  <a:pt x="4231659" y="169112"/>
                  <a:pt x="4220634" y="169188"/>
                </a:cubicBezTo>
                <a:cubicBezTo>
                  <a:pt x="4216350" y="169332"/>
                  <a:pt x="4215765" y="172603"/>
                  <a:pt x="4214688" y="176184"/>
                </a:cubicBezTo>
                <a:cubicBezTo>
                  <a:pt x="4192917" y="260550"/>
                  <a:pt x="4154331" y="335138"/>
                  <a:pt x="4106293" y="404134"/>
                </a:cubicBezTo>
                <a:cubicBezTo>
                  <a:pt x="4067333" y="460118"/>
                  <a:pt x="4022759" y="510969"/>
                  <a:pt x="3976090" y="560416"/>
                </a:cubicBezTo>
                <a:cubicBezTo>
                  <a:pt x="3974703" y="561939"/>
                  <a:pt x="3973361" y="563757"/>
                  <a:pt x="3973001" y="566724"/>
                </a:cubicBezTo>
                <a:cubicBezTo>
                  <a:pt x="3997557" y="559988"/>
                  <a:pt x="4017706" y="547193"/>
                  <a:pt x="4036832" y="532955"/>
                </a:cubicBezTo>
                <a:cubicBezTo>
                  <a:pt x="4087679" y="495192"/>
                  <a:pt x="4128099" y="447137"/>
                  <a:pt x="4169187" y="399948"/>
                </a:cubicBezTo>
                <a:cubicBezTo>
                  <a:pt x="4194181" y="371032"/>
                  <a:pt x="4220107" y="342972"/>
                  <a:pt x="4248533" y="317192"/>
                </a:cubicBezTo>
                <a:cubicBezTo>
                  <a:pt x="4253271" y="312894"/>
                  <a:pt x="4256225" y="307475"/>
                  <a:pt x="4259179" y="302057"/>
                </a:cubicBezTo>
                <a:cubicBezTo>
                  <a:pt x="4260879" y="299044"/>
                  <a:pt x="4263159" y="296308"/>
                  <a:pt x="4267621" y="297340"/>
                </a:cubicBezTo>
                <a:cubicBezTo>
                  <a:pt x="4273199" y="298630"/>
                  <a:pt x="4274397" y="303023"/>
                  <a:pt x="4275596" y="307415"/>
                </a:cubicBezTo>
                <a:cubicBezTo>
                  <a:pt x="4279323" y="321474"/>
                  <a:pt x="4277741" y="334235"/>
                  <a:pt x="4272859" y="346516"/>
                </a:cubicBezTo>
                <a:cubicBezTo>
                  <a:pt x="4260092" y="377975"/>
                  <a:pt x="4237963" y="402657"/>
                  <a:pt x="4214851" y="426191"/>
                </a:cubicBezTo>
                <a:cubicBezTo>
                  <a:pt x="4184949" y="456454"/>
                  <a:pt x="4156291" y="487857"/>
                  <a:pt x="4131023" y="522101"/>
                </a:cubicBezTo>
                <a:cubicBezTo>
                  <a:pt x="4129233" y="524526"/>
                  <a:pt x="4125438" y="526132"/>
                  <a:pt x="4127793" y="532849"/>
                </a:cubicBezTo>
                <a:cubicBezTo>
                  <a:pt x="4144465" y="516625"/>
                  <a:pt x="4160110" y="500731"/>
                  <a:pt x="4176111" y="485417"/>
                </a:cubicBezTo>
                <a:cubicBezTo>
                  <a:pt x="4191845" y="470110"/>
                  <a:pt x="4207847" y="454796"/>
                  <a:pt x="4223625" y="439785"/>
                </a:cubicBezTo>
                <a:cubicBezTo>
                  <a:pt x="4227379" y="436112"/>
                  <a:pt x="4231180" y="430960"/>
                  <a:pt x="4238003" y="435163"/>
                </a:cubicBezTo>
                <a:cubicBezTo>
                  <a:pt x="4245093" y="439357"/>
                  <a:pt x="4245396" y="446735"/>
                  <a:pt x="4244671" y="452670"/>
                </a:cubicBezTo>
                <a:cubicBezTo>
                  <a:pt x="4242191" y="470190"/>
                  <a:pt x="4235650" y="485776"/>
                  <a:pt x="4225900" y="499698"/>
                </a:cubicBezTo>
                <a:cubicBezTo>
                  <a:pt x="4192447" y="545745"/>
                  <a:pt x="4151905" y="585821"/>
                  <a:pt x="4115062" y="629026"/>
                </a:cubicBezTo>
                <a:cubicBezTo>
                  <a:pt x="4095167" y="652452"/>
                  <a:pt x="4077366" y="677283"/>
                  <a:pt x="4060768" y="702961"/>
                </a:cubicBezTo>
                <a:cubicBezTo>
                  <a:pt x="4057055" y="708701"/>
                  <a:pt x="4058119" y="713984"/>
                  <a:pt x="4060431" y="720409"/>
                </a:cubicBezTo>
                <a:cubicBezTo>
                  <a:pt x="4069719" y="746397"/>
                  <a:pt x="4062743" y="755499"/>
                  <a:pt x="4035212" y="751401"/>
                </a:cubicBezTo>
                <a:cubicBezTo>
                  <a:pt x="4026688" y="750210"/>
                  <a:pt x="4021285" y="751870"/>
                  <a:pt x="4017125" y="758215"/>
                </a:cubicBezTo>
                <a:cubicBezTo>
                  <a:pt x="3967019" y="836737"/>
                  <a:pt x="3903854" y="903582"/>
                  <a:pt x="3832932" y="963597"/>
                </a:cubicBezTo>
                <a:cubicBezTo>
                  <a:pt x="3804017" y="987916"/>
                  <a:pt x="3773855" y="1011096"/>
                  <a:pt x="3742937" y="1032823"/>
                </a:cubicBezTo>
                <a:cubicBezTo>
                  <a:pt x="3743159" y="1034292"/>
                  <a:pt x="3743424" y="1036057"/>
                  <a:pt x="3743644" y="1037528"/>
                </a:cubicBezTo>
                <a:cubicBezTo>
                  <a:pt x="3744223" y="1039576"/>
                  <a:pt x="3744667" y="1040744"/>
                  <a:pt x="3745199" y="1042499"/>
                </a:cubicBezTo>
                <a:cubicBezTo>
                  <a:pt x="3788365" y="1009130"/>
                  <a:pt x="3830861" y="974896"/>
                  <a:pt x="3872023" y="938935"/>
                </a:cubicBezTo>
                <a:cubicBezTo>
                  <a:pt x="3983615" y="841498"/>
                  <a:pt x="4088569" y="737488"/>
                  <a:pt x="4195750" y="635767"/>
                </a:cubicBezTo>
                <a:cubicBezTo>
                  <a:pt x="4231774" y="601456"/>
                  <a:pt x="4257859" y="558318"/>
                  <a:pt x="4289249" y="520026"/>
                </a:cubicBezTo>
                <a:cubicBezTo>
                  <a:pt x="4310175" y="494498"/>
                  <a:pt x="4329854" y="467830"/>
                  <a:pt x="4355459" y="446578"/>
                </a:cubicBezTo>
                <a:cubicBezTo>
                  <a:pt x="4366007" y="437947"/>
                  <a:pt x="4377219" y="430181"/>
                  <a:pt x="4393331" y="431708"/>
                </a:cubicBezTo>
                <a:cubicBezTo>
                  <a:pt x="4399623" y="432382"/>
                  <a:pt x="4406851" y="433912"/>
                  <a:pt x="4410143" y="441485"/>
                </a:cubicBezTo>
                <a:cubicBezTo>
                  <a:pt x="4413167" y="449066"/>
                  <a:pt x="4408073" y="452785"/>
                  <a:pt x="4403471" y="456190"/>
                </a:cubicBezTo>
                <a:cubicBezTo>
                  <a:pt x="4402263" y="457118"/>
                  <a:pt x="4401102" y="458339"/>
                  <a:pt x="4399763" y="458385"/>
                </a:cubicBezTo>
                <a:cubicBezTo>
                  <a:pt x="4374585" y="461004"/>
                  <a:pt x="4372053" y="483550"/>
                  <a:pt x="4362431" y="500127"/>
                </a:cubicBezTo>
                <a:cubicBezTo>
                  <a:pt x="4359433" y="505253"/>
                  <a:pt x="4359919" y="510260"/>
                  <a:pt x="4364819" y="516005"/>
                </a:cubicBezTo>
                <a:cubicBezTo>
                  <a:pt x="4373640" y="526345"/>
                  <a:pt x="4369259" y="531222"/>
                  <a:pt x="4360060" y="534487"/>
                </a:cubicBezTo>
                <a:cubicBezTo>
                  <a:pt x="4350861" y="537752"/>
                  <a:pt x="4340549" y="538985"/>
                  <a:pt x="4331121" y="546101"/>
                </a:cubicBezTo>
                <a:cubicBezTo>
                  <a:pt x="4348564" y="551127"/>
                  <a:pt x="4359197" y="544860"/>
                  <a:pt x="4368805" y="537148"/>
                </a:cubicBezTo>
                <a:cubicBezTo>
                  <a:pt x="4390475" y="520165"/>
                  <a:pt x="4402429" y="495825"/>
                  <a:pt x="4413491" y="470925"/>
                </a:cubicBezTo>
                <a:cubicBezTo>
                  <a:pt x="4415729" y="466120"/>
                  <a:pt x="4417345" y="460748"/>
                  <a:pt x="4420787" y="456790"/>
                </a:cubicBezTo>
                <a:cubicBezTo>
                  <a:pt x="4427137" y="448892"/>
                  <a:pt x="4435039" y="447740"/>
                  <a:pt x="4445559" y="456842"/>
                </a:cubicBezTo>
                <a:cubicBezTo>
                  <a:pt x="4459466" y="468787"/>
                  <a:pt x="4463618" y="467759"/>
                  <a:pt x="4465249" y="451747"/>
                </a:cubicBezTo>
                <a:cubicBezTo>
                  <a:pt x="4467379" y="430103"/>
                  <a:pt x="4477177" y="414701"/>
                  <a:pt x="4496605" y="406068"/>
                </a:cubicBezTo>
                <a:cubicBezTo>
                  <a:pt x="4500624" y="404158"/>
                  <a:pt x="4504824" y="401653"/>
                  <a:pt x="4509951" y="405322"/>
                </a:cubicBezTo>
                <a:cubicBezTo>
                  <a:pt x="4515434" y="409571"/>
                  <a:pt x="4512883" y="414089"/>
                  <a:pt x="4511627" y="418269"/>
                </a:cubicBezTo>
                <a:cubicBezTo>
                  <a:pt x="4509922" y="424829"/>
                  <a:pt x="4507681" y="431406"/>
                  <a:pt x="4506287" y="438249"/>
                </a:cubicBezTo>
                <a:cubicBezTo>
                  <a:pt x="4503637" y="449273"/>
                  <a:pt x="4504557" y="460767"/>
                  <a:pt x="4514183" y="471081"/>
                </a:cubicBezTo>
                <a:cubicBezTo>
                  <a:pt x="4521225" y="478528"/>
                  <a:pt x="4521439" y="483544"/>
                  <a:pt x="4514468" y="489099"/>
                </a:cubicBezTo>
                <a:cubicBezTo>
                  <a:pt x="4492037" y="506402"/>
                  <a:pt x="4479461" y="528399"/>
                  <a:pt x="4493071" y="561631"/>
                </a:cubicBezTo>
                <a:cubicBezTo>
                  <a:pt x="4495117" y="566290"/>
                  <a:pt x="4494217" y="571049"/>
                  <a:pt x="4489084" y="570926"/>
                </a:cubicBezTo>
                <a:cubicBezTo>
                  <a:pt x="4477703" y="570423"/>
                  <a:pt x="4476979" y="578131"/>
                  <a:pt x="4474957" y="586178"/>
                </a:cubicBezTo>
                <a:cubicBezTo>
                  <a:pt x="4455071" y="663388"/>
                  <a:pt x="4419799" y="731363"/>
                  <a:pt x="4376945" y="795455"/>
                </a:cubicBezTo>
                <a:cubicBezTo>
                  <a:pt x="4334537" y="858942"/>
                  <a:pt x="4284731" y="916176"/>
                  <a:pt x="4230823" y="971186"/>
                </a:cubicBezTo>
                <a:cubicBezTo>
                  <a:pt x="4247966" y="968835"/>
                  <a:pt x="4268827" y="957199"/>
                  <a:pt x="4288617" y="943826"/>
                </a:cubicBezTo>
                <a:cubicBezTo>
                  <a:pt x="4340847" y="908082"/>
                  <a:pt x="4381088" y="860626"/>
                  <a:pt x="4422264" y="814026"/>
                </a:cubicBezTo>
                <a:cubicBezTo>
                  <a:pt x="4451011" y="781437"/>
                  <a:pt x="4478823" y="747994"/>
                  <a:pt x="4512251" y="719680"/>
                </a:cubicBezTo>
                <a:cubicBezTo>
                  <a:pt x="4516092" y="716596"/>
                  <a:pt x="4518465" y="712675"/>
                  <a:pt x="4520168" y="707889"/>
                </a:cubicBezTo>
                <a:cubicBezTo>
                  <a:pt x="4521691" y="703700"/>
                  <a:pt x="4524331" y="699769"/>
                  <a:pt x="4530220" y="701344"/>
                </a:cubicBezTo>
                <a:cubicBezTo>
                  <a:pt x="4536153" y="703212"/>
                  <a:pt x="4537485" y="708487"/>
                  <a:pt x="4538191" y="713191"/>
                </a:cubicBezTo>
                <a:cubicBezTo>
                  <a:pt x="4540040" y="730862"/>
                  <a:pt x="4537873" y="746892"/>
                  <a:pt x="4530086" y="761339"/>
                </a:cubicBezTo>
                <a:cubicBezTo>
                  <a:pt x="4515047" y="790216"/>
                  <a:pt x="4492651" y="813134"/>
                  <a:pt x="4470255" y="836052"/>
                </a:cubicBezTo>
                <a:cubicBezTo>
                  <a:pt x="4439189" y="867536"/>
                  <a:pt x="4411198" y="901576"/>
                  <a:pt x="4386996" y="939332"/>
                </a:cubicBezTo>
                <a:cubicBezTo>
                  <a:pt x="4405725" y="920675"/>
                  <a:pt x="4424409" y="901723"/>
                  <a:pt x="4443406" y="883057"/>
                </a:cubicBezTo>
                <a:cubicBezTo>
                  <a:pt x="4457710" y="868981"/>
                  <a:pt x="4472637" y="855476"/>
                  <a:pt x="4487253" y="841686"/>
                </a:cubicBezTo>
                <a:cubicBezTo>
                  <a:pt x="4490785" y="838315"/>
                  <a:pt x="4494538" y="834644"/>
                  <a:pt x="4500825" y="838864"/>
                </a:cubicBezTo>
                <a:cubicBezTo>
                  <a:pt x="4506489" y="842516"/>
                  <a:pt x="4506525" y="848130"/>
                  <a:pt x="4506249" y="853458"/>
                </a:cubicBezTo>
                <a:cubicBezTo>
                  <a:pt x="4505370" y="874470"/>
                  <a:pt x="4496639" y="891608"/>
                  <a:pt x="4484969" y="907073"/>
                </a:cubicBezTo>
                <a:cubicBezTo>
                  <a:pt x="4470793" y="925576"/>
                  <a:pt x="4455680" y="943225"/>
                  <a:pt x="4440032" y="960892"/>
                </a:cubicBezTo>
                <a:cubicBezTo>
                  <a:pt x="4458875" y="955530"/>
                  <a:pt x="4477718" y="950167"/>
                  <a:pt x="4496695" y="945687"/>
                </a:cubicBezTo>
                <a:cubicBezTo>
                  <a:pt x="4492983" y="980092"/>
                  <a:pt x="4473377" y="987549"/>
                  <a:pt x="4455695" y="993464"/>
                </a:cubicBezTo>
                <a:cubicBezTo>
                  <a:pt x="4431805" y="1001065"/>
                  <a:pt x="4409251" y="1010394"/>
                  <a:pt x="4387141" y="1020891"/>
                </a:cubicBezTo>
                <a:cubicBezTo>
                  <a:pt x="4378691" y="1030927"/>
                  <a:pt x="4370197" y="1040671"/>
                  <a:pt x="4362058" y="1050992"/>
                </a:cubicBezTo>
                <a:cubicBezTo>
                  <a:pt x="4353695" y="1061617"/>
                  <a:pt x="4345870" y="1072223"/>
                  <a:pt x="4338131" y="1083418"/>
                </a:cubicBezTo>
                <a:cubicBezTo>
                  <a:pt x="4332629" y="1091582"/>
                  <a:pt x="4325612" y="1098614"/>
                  <a:pt x="4335411" y="1111879"/>
                </a:cubicBezTo>
                <a:cubicBezTo>
                  <a:pt x="4339820" y="1117936"/>
                  <a:pt x="4322095" y="1152223"/>
                  <a:pt x="4315173" y="1154524"/>
                </a:cubicBezTo>
                <a:cubicBezTo>
                  <a:pt x="4314147" y="1154854"/>
                  <a:pt x="4313119" y="1155186"/>
                  <a:pt x="4312317" y="1155212"/>
                </a:cubicBezTo>
                <a:cubicBezTo>
                  <a:pt x="4296605" y="1154558"/>
                  <a:pt x="4294627" y="1164673"/>
                  <a:pt x="4296259" y="1177325"/>
                </a:cubicBezTo>
                <a:cubicBezTo>
                  <a:pt x="4297848" y="1189684"/>
                  <a:pt x="4302825" y="1204883"/>
                  <a:pt x="4280739" y="1199421"/>
                </a:cubicBezTo>
                <a:cubicBezTo>
                  <a:pt x="4278241" y="1198914"/>
                  <a:pt x="4277969" y="1200696"/>
                  <a:pt x="4277209" y="1202790"/>
                </a:cubicBezTo>
                <a:cubicBezTo>
                  <a:pt x="4262087" y="1256198"/>
                  <a:pt x="4229353" y="1298081"/>
                  <a:pt x="4197155" y="1339947"/>
                </a:cubicBezTo>
                <a:cubicBezTo>
                  <a:pt x="4195323" y="1342078"/>
                  <a:pt x="4193489" y="1344207"/>
                  <a:pt x="4191657" y="1346338"/>
                </a:cubicBezTo>
                <a:cubicBezTo>
                  <a:pt x="4230281" y="1334694"/>
                  <a:pt x="4360859" y="1317001"/>
                  <a:pt x="4400355" y="1320105"/>
                </a:cubicBezTo>
                <a:cubicBezTo>
                  <a:pt x="4435476" y="1322763"/>
                  <a:pt x="4621075" y="1252093"/>
                  <a:pt x="4655814" y="1212801"/>
                </a:cubicBezTo>
                <a:cubicBezTo>
                  <a:pt x="4665902" y="1242309"/>
                  <a:pt x="4655619" y="1254477"/>
                  <a:pt x="4648010" y="1268327"/>
                </a:cubicBezTo>
                <a:cubicBezTo>
                  <a:pt x="4637225" y="1287899"/>
                  <a:pt x="4637115" y="1301497"/>
                  <a:pt x="4665123" y="1315921"/>
                </a:cubicBezTo>
                <a:cubicBezTo>
                  <a:pt x="4745312" y="1356959"/>
                  <a:pt x="4744730" y="1358456"/>
                  <a:pt x="4684517" y="1419882"/>
                </a:cubicBezTo>
                <a:cubicBezTo>
                  <a:pt x="4681701" y="1422637"/>
                  <a:pt x="4684589" y="1431109"/>
                  <a:pt x="4684670" y="1437018"/>
                </a:cubicBezTo>
                <a:cubicBezTo>
                  <a:pt x="4703939" y="1445234"/>
                  <a:pt x="4721650" y="1421587"/>
                  <a:pt x="4746785" y="1445566"/>
                </a:cubicBezTo>
                <a:cubicBezTo>
                  <a:pt x="4670699" y="1557173"/>
                  <a:pt x="4545611" y="1665113"/>
                  <a:pt x="4430376" y="1750851"/>
                </a:cubicBezTo>
                <a:cubicBezTo>
                  <a:pt x="4537505" y="1774137"/>
                  <a:pt x="4585227" y="1677964"/>
                  <a:pt x="4662829" y="1687468"/>
                </a:cubicBezTo>
                <a:cubicBezTo>
                  <a:pt x="4705010" y="1715600"/>
                  <a:pt x="4599689" y="1767020"/>
                  <a:pt x="4709159" y="1777225"/>
                </a:cubicBezTo>
                <a:cubicBezTo>
                  <a:pt x="4666449" y="1804669"/>
                  <a:pt x="4635702" y="1831118"/>
                  <a:pt x="4608027" y="1861896"/>
                </a:cubicBezTo>
                <a:cubicBezTo>
                  <a:pt x="4558983" y="1917038"/>
                  <a:pt x="4553039" y="1952700"/>
                  <a:pt x="4590023" y="2023267"/>
                </a:cubicBezTo>
                <a:cubicBezTo>
                  <a:pt x="4614502" y="2069727"/>
                  <a:pt x="4646173" y="2112103"/>
                  <a:pt x="4632387" y="2169011"/>
                </a:cubicBezTo>
                <a:cubicBezTo>
                  <a:pt x="4622911" y="2208043"/>
                  <a:pt x="4632603" y="2233132"/>
                  <a:pt x="4687843" y="2213837"/>
                </a:cubicBezTo>
                <a:cubicBezTo>
                  <a:pt x="4747459" y="2193213"/>
                  <a:pt x="4776241" y="2227114"/>
                  <a:pt x="4770561" y="2294980"/>
                </a:cubicBezTo>
                <a:cubicBezTo>
                  <a:pt x="4766881" y="2338546"/>
                  <a:pt x="4779626" y="2351711"/>
                  <a:pt x="4821725" y="2345270"/>
                </a:cubicBezTo>
                <a:cubicBezTo>
                  <a:pt x="4868287" y="2338088"/>
                  <a:pt x="4909037" y="2308345"/>
                  <a:pt x="4969720" y="2319898"/>
                </a:cubicBezTo>
                <a:cubicBezTo>
                  <a:pt x="4934699" y="2400276"/>
                  <a:pt x="4831177" y="2381301"/>
                  <a:pt x="4787813" y="2458118"/>
                </a:cubicBezTo>
                <a:cubicBezTo>
                  <a:pt x="4852937" y="2456221"/>
                  <a:pt x="4902705" y="2454251"/>
                  <a:pt x="4948436" y="2436163"/>
                </a:cubicBezTo>
                <a:cubicBezTo>
                  <a:pt x="4967506" y="2428724"/>
                  <a:pt x="4988449" y="2421222"/>
                  <a:pt x="5003101" y="2443483"/>
                </a:cubicBezTo>
                <a:cubicBezTo>
                  <a:pt x="5020601" y="2470378"/>
                  <a:pt x="4994831" y="2481589"/>
                  <a:pt x="4979245" y="2487138"/>
                </a:cubicBezTo>
                <a:cubicBezTo>
                  <a:pt x="4935260" y="2502508"/>
                  <a:pt x="4904815" y="2536335"/>
                  <a:pt x="4870362" y="2563205"/>
                </a:cubicBezTo>
                <a:cubicBezTo>
                  <a:pt x="4794979" y="2622187"/>
                  <a:pt x="4709879" y="2672039"/>
                  <a:pt x="4652786" y="2766755"/>
                </a:cubicBezTo>
                <a:cubicBezTo>
                  <a:pt x="4738433" y="2740232"/>
                  <a:pt x="4796853" y="2683002"/>
                  <a:pt x="4878193" y="2669034"/>
                </a:cubicBezTo>
                <a:cubicBezTo>
                  <a:pt x="4818837" y="2755847"/>
                  <a:pt x="4734707" y="2813941"/>
                  <a:pt x="4656369" y="2878341"/>
                </a:cubicBezTo>
                <a:cubicBezTo>
                  <a:pt x="4634071" y="2896528"/>
                  <a:pt x="4610397" y="2909146"/>
                  <a:pt x="4610429" y="2946972"/>
                </a:cubicBezTo>
                <a:cubicBezTo>
                  <a:pt x="4610409" y="3020261"/>
                  <a:pt x="4587109" y="3081923"/>
                  <a:pt x="4522027" y="3116326"/>
                </a:cubicBezTo>
                <a:cubicBezTo>
                  <a:pt x="4521535" y="3116637"/>
                  <a:pt x="4526921" y="3127390"/>
                  <a:pt x="4530480" y="3134954"/>
                </a:cubicBezTo>
                <a:cubicBezTo>
                  <a:pt x="4573415" y="3135874"/>
                  <a:pt x="4600394" y="3091524"/>
                  <a:pt x="4657149" y="3103798"/>
                </a:cubicBezTo>
                <a:cubicBezTo>
                  <a:pt x="4613989" y="3164059"/>
                  <a:pt x="4578247" y="3218161"/>
                  <a:pt x="4508529" y="3248583"/>
                </a:cubicBezTo>
                <a:cubicBezTo>
                  <a:pt x="4452703" y="3272922"/>
                  <a:pt x="4381491" y="3288026"/>
                  <a:pt x="4349468" y="3361506"/>
                </a:cubicBezTo>
                <a:cubicBezTo>
                  <a:pt x="4401401" y="3373942"/>
                  <a:pt x="4435975" y="3355048"/>
                  <a:pt x="4471303" y="3341152"/>
                </a:cubicBezTo>
                <a:cubicBezTo>
                  <a:pt x="4525696" y="3319816"/>
                  <a:pt x="4578621" y="3295871"/>
                  <a:pt x="4632973" y="3274241"/>
                </a:cubicBezTo>
                <a:cubicBezTo>
                  <a:pt x="4653560" y="3266161"/>
                  <a:pt x="4676556" y="3259771"/>
                  <a:pt x="4695873" y="3295175"/>
                </a:cubicBezTo>
                <a:cubicBezTo>
                  <a:pt x="4624445" y="3305262"/>
                  <a:pt x="4588041" y="3354953"/>
                  <a:pt x="4549319" y="3401768"/>
                </a:cubicBezTo>
                <a:cubicBezTo>
                  <a:pt x="4527454" y="3428214"/>
                  <a:pt x="4511691" y="3463025"/>
                  <a:pt x="4463683" y="3451638"/>
                </a:cubicBezTo>
                <a:cubicBezTo>
                  <a:pt x="4438297" y="3445695"/>
                  <a:pt x="4425636" y="3465331"/>
                  <a:pt x="4431849" y="3488764"/>
                </a:cubicBezTo>
                <a:cubicBezTo>
                  <a:pt x="4453418" y="3571374"/>
                  <a:pt x="4401285" y="3602385"/>
                  <a:pt x="4345021" y="3620237"/>
                </a:cubicBezTo>
                <a:cubicBezTo>
                  <a:pt x="4238701" y="3654255"/>
                  <a:pt x="4156956" y="3728228"/>
                  <a:pt x="4054862" y="3770672"/>
                </a:cubicBezTo>
                <a:cubicBezTo>
                  <a:pt x="3955539" y="3811843"/>
                  <a:pt x="3193890" y="4013019"/>
                  <a:pt x="2996978" y="4037083"/>
                </a:cubicBezTo>
                <a:cubicBezTo>
                  <a:pt x="1791984" y="4184327"/>
                  <a:pt x="787965" y="3376479"/>
                  <a:pt x="782224" y="3365147"/>
                </a:cubicBezTo>
                <a:cubicBezTo>
                  <a:pt x="755658" y="3311959"/>
                  <a:pt x="706372" y="3290272"/>
                  <a:pt x="660529" y="3262855"/>
                </a:cubicBezTo>
                <a:cubicBezTo>
                  <a:pt x="620573" y="3238785"/>
                  <a:pt x="577987" y="3213325"/>
                  <a:pt x="556492" y="3170606"/>
                </a:cubicBezTo>
                <a:cubicBezTo>
                  <a:pt x="528057" y="3113938"/>
                  <a:pt x="591369" y="3159090"/>
                  <a:pt x="598499" y="3136686"/>
                </a:cubicBezTo>
                <a:cubicBezTo>
                  <a:pt x="572610" y="3107710"/>
                  <a:pt x="535291" y="3081483"/>
                  <a:pt x="521371" y="3047966"/>
                </a:cubicBezTo>
                <a:cubicBezTo>
                  <a:pt x="471383" y="2926712"/>
                  <a:pt x="389969" y="2839909"/>
                  <a:pt x="277815" y="2774238"/>
                </a:cubicBezTo>
                <a:cubicBezTo>
                  <a:pt x="245618" y="2755225"/>
                  <a:pt x="220944" y="2720002"/>
                  <a:pt x="180156" y="2715464"/>
                </a:cubicBezTo>
                <a:cubicBezTo>
                  <a:pt x="89609" y="2705805"/>
                  <a:pt x="102881" y="2606063"/>
                  <a:pt x="49429" y="2563830"/>
                </a:cubicBezTo>
                <a:cubicBezTo>
                  <a:pt x="44392" y="2559863"/>
                  <a:pt x="32054" y="2505976"/>
                  <a:pt x="20966" y="2451676"/>
                </a:cubicBezTo>
                <a:lnTo>
                  <a:pt x="16544" y="2429412"/>
                </a:lnTo>
                <a:lnTo>
                  <a:pt x="23719" y="2425923"/>
                </a:lnTo>
                <a:lnTo>
                  <a:pt x="26923" y="2438298"/>
                </a:lnTo>
                <a:cubicBezTo>
                  <a:pt x="34435" y="2466226"/>
                  <a:pt x="41264" y="2487565"/>
                  <a:pt x="43882" y="2482157"/>
                </a:cubicBezTo>
                <a:cubicBezTo>
                  <a:pt x="50822" y="2467442"/>
                  <a:pt x="62849" y="2454330"/>
                  <a:pt x="53325" y="2435738"/>
                </a:cubicBezTo>
                <a:cubicBezTo>
                  <a:pt x="50421" y="2429851"/>
                  <a:pt x="48463" y="2413128"/>
                  <a:pt x="40326" y="2414482"/>
                </a:cubicBezTo>
                <a:cubicBezTo>
                  <a:pt x="37614" y="2414934"/>
                  <a:pt x="34216" y="2417394"/>
                  <a:pt x="29866" y="2422933"/>
                </a:cubicBezTo>
                <a:lnTo>
                  <a:pt x="23719" y="2425923"/>
                </a:lnTo>
                <a:lnTo>
                  <a:pt x="19315" y="2408918"/>
                </a:lnTo>
                <a:cubicBezTo>
                  <a:pt x="14265" y="2388863"/>
                  <a:pt x="9434" y="2368867"/>
                  <a:pt x="5867" y="2354899"/>
                </a:cubicBezTo>
                <a:lnTo>
                  <a:pt x="5078" y="2352002"/>
                </a:lnTo>
                <a:lnTo>
                  <a:pt x="6716" y="2327557"/>
                </a:lnTo>
                <a:cubicBezTo>
                  <a:pt x="14866" y="2260458"/>
                  <a:pt x="38591" y="2184597"/>
                  <a:pt x="77004" y="2179609"/>
                </a:cubicBezTo>
                <a:cubicBezTo>
                  <a:pt x="36374" y="2099118"/>
                  <a:pt x="36374" y="2099118"/>
                  <a:pt x="127358" y="2084827"/>
                </a:cubicBezTo>
                <a:cubicBezTo>
                  <a:pt x="83961" y="2034276"/>
                  <a:pt x="81972" y="2021043"/>
                  <a:pt x="122438" y="2001951"/>
                </a:cubicBezTo>
                <a:cubicBezTo>
                  <a:pt x="161385" y="1983499"/>
                  <a:pt x="206609" y="1976361"/>
                  <a:pt x="240972" y="1948903"/>
                </a:cubicBezTo>
                <a:cubicBezTo>
                  <a:pt x="195677" y="1883937"/>
                  <a:pt x="174278" y="1807820"/>
                  <a:pt x="96303" y="1777938"/>
                </a:cubicBezTo>
                <a:cubicBezTo>
                  <a:pt x="84037" y="1773326"/>
                  <a:pt x="73265" y="1753594"/>
                  <a:pt x="79084" y="1742168"/>
                </a:cubicBezTo>
                <a:cubicBezTo>
                  <a:pt x="99365" y="1699817"/>
                  <a:pt x="49404" y="1621707"/>
                  <a:pt x="130608" y="1610406"/>
                </a:cubicBezTo>
                <a:cubicBezTo>
                  <a:pt x="140608" y="1608886"/>
                  <a:pt x="148744" y="1600338"/>
                  <a:pt x="138986" y="1589141"/>
                </a:cubicBezTo>
                <a:cubicBezTo>
                  <a:pt x="105523" y="1550963"/>
                  <a:pt x="139397" y="1552481"/>
                  <a:pt x="159000" y="1546799"/>
                </a:cubicBezTo>
                <a:cubicBezTo>
                  <a:pt x="182755" y="1540090"/>
                  <a:pt x="213171" y="1556205"/>
                  <a:pt x="232752" y="1534268"/>
                </a:cubicBezTo>
                <a:cubicBezTo>
                  <a:pt x="224037" y="1512102"/>
                  <a:pt x="204263" y="1513062"/>
                  <a:pt x="189276" y="1506475"/>
                </a:cubicBezTo>
                <a:cubicBezTo>
                  <a:pt x="145431" y="1486968"/>
                  <a:pt x="108510" y="1463388"/>
                  <a:pt x="98593" y="1409937"/>
                </a:cubicBezTo>
                <a:cubicBezTo>
                  <a:pt x="90489" y="1366767"/>
                  <a:pt x="80458" y="1328688"/>
                  <a:pt x="134710" y="1313562"/>
                </a:cubicBezTo>
                <a:cubicBezTo>
                  <a:pt x="143238" y="1311207"/>
                  <a:pt x="146951" y="1305467"/>
                  <a:pt x="147453" y="1298063"/>
                </a:cubicBezTo>
                <a:cubicBezTo>
                  <a:pt x="139966" y="1291223"/>
                  <a:pt x="132701" y="1284079"/>
                  <a:pt x="124407" y="1279038"/>
                </a:cubicBezTo>
                <a:cubicBezTo>
                  <a:pt x="96625" y="1262537"/>
                  <a:pt x="84209" y="1237245"/>
                  <a:pt x="72690" y="1210740"/>
                </a:cubicBezTo>
                <a:cubicBezTo>
                  <a:pt x="65306" y="1193849"/>
                  <a:pt x="57162" y="1177278"/>
                  <a:pt x="43971" y="1162946"/>
                </a:cubicBezTo>
                <a:cubicBezTo>
                  <a:pt x="35906" y="1154056"/>
                  <a:pt x="26588" y="1147574"/>
                  <a:pt x="15568" y="1144102"/>
                </a:cubicBezTo>
                <a:cubicBezTo>
                  <a:pt x="5934" y="1140880"/>
                  <a:pt x="2548" y="1136266"/>
                  <a:pt x="7427" y="1127532"/>
                </a:cubicBezTo>
                <a:cubicBezTo>
                  <a:pt x="21165" y="1102541"/>
                  <a:pt x="24106" y="1075549"/>
                  <a:pt x="7907" y="1044770"/>
                </a:cubicBezTo>
                <a:cubicBezTo>
                  <a:pt x="3010" y="1035477"/>
                  <a:pt x="4184" y="1027163"/>
                  <a:pt x="11955" y="1023356"/>
                </a:cubicBezTo>
                <a:cubicBezTo>
                  <a:pt x="44249" y="1007197"/>
                  <a:pt x="47603" y="972212"/>
                  <a:pt x="57914" y="942313"/>
                </a:cubicBezTo>
                <a:cubicBezTo>
                  <a:pt x="72527" y="899857"/>
                  <a:pt x="85134" y="856582"/>
                  <a:pt x="92789" y="810814"/>
                </a:cubicBezTo>
                <a:cubicBezTo>
                  <a:pt x="97293" y="783475"/>
                  <a:pt x="101573" y="756438"/>
                  <a:pt x="91174" y="726645"/>
                </a:cubicBezTo>
                <a:cubicBezTo>
                  <a:pt x="88730" y="719340"/>
                  <a:pt x="90212" y="713084"/>
                  <a:pt x="92854" y="707379"/>
                </a:cubicBezTo>
                <a:cubicBezTo>
                  <a:pt x="103916" y="682479"/>
                  <a:pt x="98151" y="656668"/>
                  <a:pt x="82882" y="630289"/>
                </a:cubicBezTo>
                <a:cubicBezTo>
                  <a:pt x="73488" y="614351"/>
                  <a:pt x="73983" y="612266"/>
                  <a:pt x="91746" y="612259"/>
                </a:cubicBezTo>
                <a:cubicBezTo>
                  <a:pt x="127765" y="611933"/>
                  <a:pt x="163605" y="612205"/>
                  <a:pt x="198205" y="606016"/>
                </a:cubicBezTo>
                <a:cubicBezTo>
                  <a:pt x="237001" y="599095"/>
                  <a:pt x="247911" y="585725"/>
                  <a:pt x="212304" y="549392"/>
                </a:cubicBezTo>
                <a:cubicBezTo>
                  <a:pt x="204683" y="541670"/>
                  <a:pt x="197734" y="533038"/>
                  <a:pt x="193284" y="523140"/>
                </a:cubicBezTo>
                <a:cubicBezTo>
                  <a:pt x="189948" y="515273"/>
                  <a:pt x="190984" y="509624"/>
                  <a:pt x="196837" y="505585"/>
                </a:cubicBezTo>
                <a:cubicBezTo>
                  <a:pt x="203629" y="500628"/>
                  <a:pt x="208617" y="506961"/>
                  <a:pt x="213610" y="511521"/>
                </a:cubicBezTo>
                <a:cubicBezTo>
                  <a:pt x="240711" y="536024"/>
                  <a:pt x="272509" y="552390"/>
                  <a:pt x="303234" y="570564"/>
                </a:cubicBezTo>
                <a:cubicBezTo>
                  <a:pt x="347292" y="596861"/>
                  <a:pt x="393006" y="619849"/>
                  <a:pt x="433664" y="652171"/>
                </a:cubicBezTo>
                <a:cubicBezTo>
                  <a:pt x="444051" y="660392"/>
                  <a:pt x="457807" y="653427"/>
                  <a:pt x="456714" y="638983"/>
                </a:cubicBezTo>
                <a:cubicBezTo>
                  <a:pt x="455619" y="624540"/>
                  <a:pt x="462851" y="624296"/>
                  <a:pt x="474092" y="627464"/>
                </a:cubicBezTo>
                <a:cubicBezTo>
                  <a:pt x="487568" y="631147"/>
                  <a:pt x="501041" y="634831"/>
                  <a:pt x="514335" y="639111"/>
                </a:cubicBezTo>
                <a:cubicBezTo>
                  <a:pt x="528208" y="643668"/>
                  <a:pt x="535691" y="654056"/>
                  <a:pt x="539019" y="667243"/>
                </a:cubicBezTo>
                <a:cubicBezTo>
                  <a:pt x="539662" y="669733"/>
                  <a:pt x="540151" y="672524"/>
                  <a:pt x="539890" y="674822"/>
                </a:cubicBezTo>
                <a:lnTo>
                  <a:pt x="537651" y="677692"/>
                </a:lnTo>
                <a:lnTo>
                  <a:pt x="534708" y="678908"/>
                </a:lnTo>
                <a:cubicBezTo>
                  <a:pt x="531653" y="680234"/>
                  <a:pt x="531468" y="680573"/>
                  <a:pt x="536278" y="679451"/>
                </a:cubicBezTo>
                <a:lnTo>
                  <a:pt x="537651" y="677692"/>
                </a:lnTo>
                <a:lnTo>
                  <a:pt x="550365" y="672438"/>
                </a:lnTo>
                <a:cubicBezTo>
                  <a:pt x="563713" y="666781"/>
                  <a:pt x="580049" y="659064"/>
                  <a:pt x="582379" y="653075"/>
                </a:cubicBezTo>
                <a:cubicBezTo>
                  <a:pt x="582559" y="652478"/>
                  <a:pt x="747198" y="689492"/>
                  <a:pt x="799427" y="714627"/>
                </a:cubicBezTo>
                <a:cubicBezTo>
                  <a:pt x="831941" y="730377"/>
                  <a:pt x="1463665" y="975672"/>
                  <a:pt x="2273268" y="882224"/>
                </a:cubicBezTo>
                <a:cubicBezTo>
                  <a:pt x="2301839" y="878899"/>
                  <a:pt x="2328933" y="876509"/>
                  <a:pt x="2356609" y="874395"/>
                </a:cubicBezTo>
                <a:cubicBezTo>
                  <a:pt x="2601181" y="854046"/>
                  <a:pt x="2842131" y="840025"/>
                  <a:pt x="2942002" y="822183"/>
                </a:cubicBezTo>
                <a:cubicBezTo>
                  <a:pt x="3020085" y="808029"/>
                  <a:pt x="3413645" y="697260"/>
                  <a:pt x="3521027" y="611195"/>
                </a:cubicBezTo>
                <a:cubicBezTo>
                  <a:pt x="3630775" y="522981"/>
                  <a:pt x="3732236" y="426182"/>
                  <a:pt x="3833117" y="329105"/>
                </a:cubicBezTo>
                <a:cubicBezTo>
                  <a:pt x="3876875" y="287146"/>
                  <a:pt x="3924377" y="248606"/>
                  <a:pt x="3962431" y="200929"/>
                </a:cubicBezTo>
                <a:cubicBezTo>
                  <a:pt x="4000440" y="152958"/>
                  <a:pt x="4036041" y="103293"/>
                  <a:pt x="4078331" y="58724"/>
                </a:cubicBezTo>
                <a:cubicBezTo>
                  <a:pt x="4090401" y="45906"/>
                  <a:pt x="4102338" y="32206"/>
                  <a:pt x="4122383" y="29462"/>
                </a:cubicBezTo>
                <a:cubicBezTo>
                  <a:pt x="4126847" y="28721"/>
                  <a:pt x="4131712" y="28852"/>
                  <a:pt x="4136353" y="29287"/>
                </a:cubicBezTo>
                <a:cubicBezTo>
                  <a:pt x="4141530" y="29704"/>
                  <a:pt x="4145989" y="32509"/>
                  <a:pt x="4148616" y="37444"/>
                </a:cubicBezTo>
                <a:cubicBezTo>
                  <a:pt x="4151330" y="42969"/>
                  <a:pt x="4148601" y="46312"/>
                  <a:pt x="4145295" y="49377"/>
                </a:cubicBezTo>
                <a:cubicBezTo>
                  <a:pt x="4142926" y="51526"/>
                  <a:pt x="4140734" y="54850"/>
                  <a:pt x="4137340" y="55556"/>
                </a:cubicBezTo>
                <a:cubicBezTo>
                  <a:pt x="4115642" y="59832"/>
                  <a:pt x="4110037" y="78048"/>
                  <a:pt x="4101978" y="94277"/>
                </a:cubicBezTo>
                <a:cubicBezTo>
                  <a:pt x="4098443" y="101194"/>
                  <a:pt x="4094417" y="106648"/>
                  <a:pt x="4104177" y="116071"/>
                </a:cubicBezTo>
                <a:cubicBezTo>
                  <a:pt x="4112689" y="124356"/>
                  <a:pt x="4105854" y="129018"/>
                  <a:pt x="4098709" y="131623"/>
                </a:cubicBezTo>
                <a:cubicBezTo>
                  <a:pt x="4088751" y="135210"/>
                  <a:pt x="4076343" y="135036"/>
                  <a:pt x="4066151" y="146018"/>
                </a:cubicBezTo>
                <a:cubicBezTo>
                  <a:pt x="4110472" y="145412"/>
                  <a:pt x="4125020" y="116848"/>
                  <a:pt x="4141216" y="90297"/>
                </a:cubicBezTo>
                <a:cubicBezTo>
                  <a:pt x="4147301" y="80635"/>
                  <a:pt x="4150711" y="69291"/>
                  <a:pt x="4155547" y="58490"/>
                </a:cubicBezTo>
                <a:cubicBezTo>
                  <a:pt x="4161637" y="45282"/>
                  <a:pt x="4170921" y="44377"/>
                  <a:pt x="4184430" y="55449"/>
                </a:cubicBezTo>
                <a:cubicBezTo>
                  <a:pt x="4196420" y="65388"/>
                  <a:pt x="4201375" y="64335"/>
                  <a:pt x="4202736" y="50103"/>
                </a:cubicBezTo>
                <a:cubicBezTo>
                  <a:pt x="4204777" y="27871"/>
                  <a:pt x="4214755" y="11872"/>
                  <a:pt x="4234451" y="3230"/>
                </a:cubicBezTo>
                <a:cubicBezTo>
                  <a:pt x="4236596" y="2272"/>
                  <a:pt x="4238929" y="789"/>
                  <a:pt x="4241368" y="227"/>
                </a:cubicBezTo>
                <a:close/>
              </a:path>
            </a:pathLst>
          </a:custGeom>
        </p:spPr>
      </p:pic>
      <p:pic>
        <p:nvPicPr>
          <p:cNvPr id="5" name="Content Placeholder 4" descr="A picture containing outdoor, water, tree, sky&#10;&#10;Description automatically generated">
            <a:extLst>
              <a:ext uri="{FF2B5EF4-FFF2-40B4-BE49-F238E27FC236}">
                <a16:creationId xmlns:a16="http://schemas.microsoft.com/office/drawing/2014/main" id="{3361602A-9B5C-C93D-92C7-B7375E8A7AF9}"/>
              </a:ext>
            </a:extLst>
          </p:cNvPr>
          <p:cNvPicPr>
            <a:picLocks noChangeAspect="1"/>
          </p:cNvPicPr>
          <p:nvPr/>
        </p:nvPicPr>
        <p:blipFill rotWithShape="1">
          <a:blip r:embed="rId4"/>
          <a:srcRect l="24155" r="6362" b="1"/>
          <a:stretch/>
        </p:blipFill>
        <p:spPr>
          <a:xfrm>
            <a:off x="7751004" y="3501354"/>
            <a:ext cx="3726211" cy="3016556"/>
          </a:xfrm>
          <a:custGeom>
            <a:avLst/>
            <a:gdLst/>
            <a:ahLst/>
            <a:cxnLst/>
            <a:rect l="l" t="t" r="r" b="b"/>
            <a:pathLst>
              <a:path w="3726211" h="3016556">
                <a:moveTo>
                  <a:pt x="944965" y="2425097"/>
                </a:moveTo>
                <a:cubicBezTo>
                  <a:pt x="895843" y="2457968"/>
                  <a:pt x="850233" y="2494238"/>
                  <a:pt x="817125" y="2543059"/>
                </a:cubicBezTo>
                <a:cubicBezTo>
                  <a:pt x="860611" y="2504661"/>
                  <a:pt x="904064" y="2466046"/>
                  <a:pt x="947552" y="2427649"/>
                </a:cubicBezTo>
                <a:cubicBezTo>
                  <a:pt x="946622" y="2426800"/>
                  <a:pt x="945893" y="2425945"/>
                  <a:pt x="944965" y="2425097"/>
                </a:cubicBezTo>
                <a:close/>
                <a:moveTo>
                  <a:pt x="646109" y="2221911"/>
                </a:moveTo>
                <a:cubicBezTo>
                  <a:pt x="641758" y="2223597"/>
                  <a:pt x="637008" y="2225296"/>
                  <a:pt x="632457" y="2226988"/>
                </a:cubicBezTo>
                <a:cubicBezTo>
                  <a:pt x="629029" y="2230840"/>
                  <a:pt x="625372" y="2234481"/>
                  <a:pt x="621981" y="2238552"/>
                </a:cubicBezTo>
                <a:cubicBezTo>
                  <a:pt x="622709" y="2239408"/>
                  <a:pt x="623637" y="2240254"/>
                  <a:pt x="624367" y="2241110"/>
                </a:cubicBezTo>
                <a:cubicBezTo>
                  <a:pt x="631615" y="2234711"/>
                  <a:pt x="638862" y="2228310"/>
                  <a:pt x="646109" y="2221911"/>
                </a:cubicBezTo>
                <a:close/>
                <a:moveTo>
                  <a:pt x="3723043" y="1257813"/>
                </a:moveTo>
                <a:lnTo>
                  <a:pt x="3724923" y="1268597"/>
                </a:lnTo>
                <a:cubicBezTo>
                  <a:pt x="3725742" y="1273630"/>
                  <a:pt x="3726204" y="1276957"/>
                  <a:pt x="3726211" y="1278001"/>
                </a:cubicBezTo>
                <a:cubicBezTo>
                  <a:pt x="3726213" y="1279513"/>
                  <a:pt x="3725785" y="1278792"/>
                  <a:pt x="3725025" y="1276394"/>
                </a:cubicBezTo>
                <a:lnTo>
                  <a:pt x="3722434" y="1266883"/>
                </a:lnTo>
                <a:close/>
                <a:moveTo>
                  <a:pt x="3715032" y="1208749"/>
                </a:moveTo>
                <a:cubicBezTo>
                  <a:pt x="3720874" y="1212156"/>
                  <a:pt x="3723696" y="1228301"/>
                  <a:pt x="3723581" y="1249778"/>
                </a:cubicBezTo>
                <a:lnTo>
                  <a:pt x="3723043" y="1257813"/>
                </a:lnTo>
                <a:lnTo>
                  <a:pt x="3721496" y="1248949"/>
                </a:lnTo>
                <a:cubicBezTo>
                  <a:pt x="3720065" y="1241076"/>
                  <a:pt x="3718376" y="1232072"/>
                  <a:pt x="3716529" y="1222510"/>
                </a:cubicBezTo>
                <a:lnTo>
                  <a:pt x="3713905" y="1209297"/>
                </a:lnTo>
                <a:close/>
                <a:moveTo>
                  <a:pt x="1662913" y="807"/>
                </a:moveTo>
                <a:cubicBezTo>
                  <a:pt x="2483601" y="-23393"/>
                  <a:pt x="3140305" y="505292"/>
                  <a:pt x="3144309" y="513195"/>
                </a:cubicBezTo>
                <a:cubicBezTo>
                  <a:pt x="3164071" y="552762"/>
                  <a:pt x="3200736" y="568896"/>
                  <a:pt x="3234839" y="589291"/>
                </a:cubicBezTo>
                <a:cubicBezTo>
                  <a:pt x="3264562" y="607197"/>
                  <a:pt x="3296242" y="626137"/>
                  <a:pt x="3312233" y="657916"/>
                </a:cubicBezTo>
                <a:cubicBezTo>
                  <a:pt x="3333386" y="700072"/>
                  <a:pt x="3286287" y="666483"/>
                  <a:pt x="3280983" y="683149"/>
                </a:cubicBezTo>
                <a:cubicBezTo>
                  <a:pt x="3300242" y="704705"/>
                  <a:pt x="3328004" y="724215"/>
                  <a:pt x="3338360" y="749149"/>
                </a:cubicBezTo>
                <a:cubicBezTo>
                  <a:pt x="3375546" y="839351"/>
                  <a:pt x="3436111" y="903924"/>
                  <a:pt x="3519543" y="952778"/>
                </a:cubicBezTo>
                <a:cubicBezTo>
                  <a:pt x="3543495" y="966922"/>
                  <a:pt x="3561850" y="993124"/>
                  <a:pt x="3592192" y="996500"/>
                </a:cubicBezTo>
                <a:cubicBezTo>
                  <a:pt x="3659551" y="1003686"/>
                  <a:pt x="3649678" y="1077885"/>
                  <a:pt x="3689441" y="1109302"/>
                </a:cubicBezTo>
                <a:cubicBezTo>
                  <a:pt x="3693188" y="1112253"/>
                  <a:pt x="3702367" y="1152340"/>
                  <a:pt x="3710615" y="1192734"/>
                </a:cubicBezTo>
                <a:lnTo>
                  <a:pt x="3713905" y="1209297"/>
                </a:lnTo>
                <a:lnTo>
                  <a:pt x="3708567" y="1211892"/>
                </a:lnTo>
                <a:lnTo>
                  <a:pt x="3706184" y="1202686"/>
                </a:lnTo>
                <a:cubicBezTo>
                  <a:pt x="3700596" y="1181910"/>
                  <a:pt x="3695515" y="1166036"/>
                  <a:pt x="3693568" y="1170059"/>
                </a:cubicBezTo>
                <a:cubicBezTo>
                  <a:pt x="3688405" y="1181006"/>
                  <a:pt x="3679458" y="1190760"/>
                  <a:pt x="3686543" y="1204591"/>
                </a:cubicBezTo>
                <a:cubicBezTo>
                  <a:pt x="3688703" y="1208970"/>
                  <a:pt x="3690160" y="1221411"/>
                  <a:pt x="3696213" y="1220403"/>
                </a:cubicBezTo>
                <a:cubicBezTo>
                  <a:pt x="3698231" y="1220067"/>
                  <a:pt x="3700758" y="1218237"/>
                  <a:pt x="3703994" y="1214117"/>
                </a:cubicBezTo>
                <a:lnTo>
                  <a:pt x="3708567" y="1211892"/>
                </a:lnTo>
                <a:lnTo>
                  <a:pt x="3711843" y="1224542"/>
                </a:lnTo>
                <a:cubicBezTo>
                  <a:pt x="3715600" y="1239461"/>
                  <a:pt x="3719194" y="1254337"/>
                  <a:pt x="3721847" y="1264728"/>
                </a:cubicBezTo>
                <a:lnTo>
                  <a:pt x="3722434" y="1266883"/>
                </a:lnTo>
                <a:lnTo>
                  <a:pt x="3721216" y="1285068"/>
                </a:lnTo>
                <a:cubicBezTo>
                  <a:pt x="3715153" y="1334983"/>
                  <a:pt x="3697504" y="1391417"/>
                  <a:pt x="3668928" y="1395127"/>
                </a:cubicBezTo>
                <a:cubicBezTo>
                  <a:pt x="3699153" y="1455005"/>
                  <a:pt x="3699153" y="1455005"/>
                  <a:pt x="3631469" y="1465636"/>
                </a:cubicBezTo>
                <a:cubicBezTo>
                  <a:pt x="3663753" y="1503242"/>
                  <a:pt x="3665232" y="1513086"/>
                  <a:pt x="3635129" y="1527289"/>
                </a:cubicBezTo>
                <a:cubicBezTo>
                  <a:pt x="3606156" y="1541015"/>
                  <a:pt x="3572514" y="1546325"/>
                  <a:pt x="3546951" y="1566752"/>
                </a:cubicBezTo>
                <a:cubicBezTo>
                  <a:pt x="3580646" y="1615080"/>
                  <a:pt x="3596565" y="1671704"/>
                  <a:pt x="3654571" y="1693934"/>
                </a:cubicBezTo>
                <a:cubicBezTo>
                  <a:pt x="3663696" y="1697365"/>
                  <a:pt x="3671710" y="1712044"/>
                  <a:pt x="3667381" y="1720543"/>
                </a:cubicBezTo>
                <a:cubicBezTo>
                  <a:pt x="3652294" y="1752049"/>
                  <a:pt x="3689460" y="1810155"/>
                  <a:pt x="3629052" y="1818562"/>
                </a:cubicBezTo>
                <a:cubicBezTo>
                  <a:pt x="3621612" y="1819693"/>
                  <a:pt x="3615560" y="1826052"/>
                  <a:pt x="3622819" y="1834382"/>
                </a:cubicBezTo>
                <a:cubicBezTo>
                  <a:pt x="3647713" y="1862782"/>
                  <a:pt x="3622513" y="1861653"/>
                  <a:pt x="3607931" y="1865880"/>
                </a:cubicBezTo>
                <a:cubicBezTo>
                  <a:pt x="3590259" y="1870871"/>
                  <a:pt x="3567632" y="1858883"/>
                  <a:pt x="3553066" y="1875202"/>
                </a:cubicBezTo>
                <a:cubicBezTo>
                  <a:pt x="3559549" y="1891692"/>
                  <a:pt x="3574259" y="1890977"/>
                  <a:pt x="3585408" y="1895878"/>
                </a:cubicBezTo>
                <a:cubicBezTo>
                  <a:pt x="3618025" y="1910389"/>
                  <a:pt x="3645490" y="1927930"/>
                  <a:pt x="3652868" y="1967693"/>
                </a:cubicBezTo>
                <a:cubicBezTo>
                  <a:pt x="3658896" y="1999808"/>
                  <a:pt x="3666359" y="2028135"/>
                  <a:pt x="3626000" y="2039387"/>
                </a:cubicBezTo>
                <a:cubicBezTo>
                  <a:pt x="3619656" y="2041139"/>
                  <a:pt x="3616894" y="2045409"/>
                  <a:pt x="3616520" y="2050917"/>
                </a:cubicBezTo>
                <a:cubicBezTo>
                  <a:pt x="3622090" y="2056005"/>
                  <a:pt x="3627495" y="2061320"/>
                  <a:pt x="3633665" y="2065070"/>
                </a:cubicBezTo>
                <a:cubicBezTo>
                  <a:pt x="3654332" y="2077345"/>
                  <a:pt x="3663568" y="2096160"/>
                  <a:pt x="3672137" y="2115877"/>
                </a:cubicBezTo>
                <a:cubicBezTo>
                  <a:pt x="3677630" y="2128443"/>
                  <a:pt x="3683689" y="2140770"/>
                  <a:pt x="3693502" y="2151432"/>
                </a:cubicBezTo>
                <a:cubicBezTo>
                  <a:pt x="3699501" y="2158045"/>
                  <a:pt x="3706433" y="2162867"/>
                  <a:pt x="3714631" y="2165450"/>
                </a:cubicBezTo>
                <a:cubicBezTo>
                  <a:pt x="3721798" y="2167847"/>
                  <a:pt x="3724317" y="2171279"/>
                  <a:pt x="3720687" y="2177776"/>
                </a:cubicBezTo>
                <a:cubicBezTo>
                  <a:pt x="3710467" y="2196368"/>
                  <a:pt x="3708279" y="2216447"/>
                  <a:pt x="3720330" y="2239344"/>
                </a:cubicBezTo>
                <a:cubicBezTo>
                  <a:pt x="3723973" y="2246257"/>
                  <a:pt x="3723099" y="2252442"/>
                  <a:pt x="3717319" y="2255274"/>
                </a:cubicBezTo>
                <a:cubicBezTo>
                  <a:pt x="3693295" y="2267295"/>
                  <a:pt x="3690800" y="2293320"/>
                  <a:pt x="3683129" y="2315562"/>
                </a:cubicBezTo>
                <a:cubicBezTo>
                  <a:pt x="3672259" y="2347146"/>
                  <a:pt x="3662880" y="2379339"/>
                  <a:pt x="3657185" y="2413386"/>
                </a:cubicBezTo>
                <a:cubicBezTo>
                  <a:pt x="3653835" y="2433723"/>
                  <a:pt x="3650651" y="2453836"/>
                  <a:pt x="3658387" y="2476000"/>
                </a:cubicBezTo>
                <a:cubicBezTo>
                  <a:pt x="3660205" y="2481434"/>
                  <a:pt x="3659103" y="2486088"/>
                  <a:pt x="3657137" y="2490332"/>
                </a:cubicBezTo>
                <a:cubicBezTo>
                  <a:pt x="3648908" y="2508855"/>
                  <a:pt x="3653197" y="2528056"/>
                  <a:pt x="3664555" y="2547680"/>
                </a:cubicBezTo>
                <a:cubicBezTo>
                  <a:pt x="3671544" y="2559536"/>
                  <a:pt x="3671175" y="2561087"/>
                  <a:pt x="3657961" y="2561093"/>
                </a:cubicBezTo>
                <a:cubicBezTo>
                  <a:pt x="3631167" y="2561335"/>
                  <a:pt x="3604505" y="2561133"/>
                  <a:pt x="3578766" y="2565737"/>
                </a:cubicBezTo>
                <a:cubicBezTo>
                  <a:pt x="3549905" y="2570885"/>
                  <a:pt x="3541789" y="2580831"/>
                  <a:pt x="3568277" y="2607860"/>
                </a:cubicBezTo>
                <a:cubicBezTo>
                  <a:pt x="3573947" y="2613604"/>
                  <a:pt x="3579116" y="2620026"/>
                  <a:pt x="3582426" y="2627389"/>
                </a:cubicBezTo>
                <a:cubicBezTo>
                  <a:pt x="3584908" y="2633241"/>
                  <a:pt x="3584137" y="2637444"/>
                  <a:pt x="3579783" y="2640448"/>
                </a:cubicBezTo>
                <a:cubicBezTo>
                  <a:pt x="3574731" y="2644136"/>
                  <a:pt x="3571020" y="2639425"/>
                  <a:pt x="3567306" y="2636032"/>
                </a:cubicBezTo>
                <a:cubicBezTo>
                  <a:pt x="3547145" y="2617804"/>
                  <a:pt x="3523490" y="2605630"/>
                  <a:pt x="3500634" y="2592110"/>
                </a:cubicBezTo>
                <a:cubicBezTo>
                  <a:pt x="3467858" y="2572547"/>
                  <a:pt x="3433851" y="2555446"/>
                  <a:pt x="3403606" y="2531402"/>
                </a:cubicBezTo>
                <a:cubicBezTo>
                  <a:pt x="3395879" y="2525286"/>
                  <a:pt x="3385645" y="2530467"/>
                  <a:pt x="3386459" y="2541212"/>
                </a:cubicBezTo>
                <a:cubicBezTo>
                  <a:pt x="3387273" y="2551957"/>
                  <a:pt x="3381893" y="2552138"/>
                  <a:pt x="3373531" y="2549781"/>
                </a:cubicBezTo>
                <a:cubicBezTo>
                  <a:pt x="3363506" y="2547042"/>
                  <a:pt x="3353483" y="2544301"/>
                  <a:pt x="3343594" y="2541117"/>
                </a:cubicBezTo>
                <a:cubicBezTo>
                  <a:pt x="3333273" y="2537727"/>
                  <a:pt x="3327707" y="2529999"/>
                  <a:pt x="3325231" y="2520189"/>
                </a:cubicBezTo>
                <a:cubicBezTo>
                  <a:pt x="3324753" y="2518337"/>
                  <a:pt x="3324389" y="2516261"/>
                  <a:pt x="3324583" y="2514551"/>
                </a:cubicBezTo>
                <a:lnTo>
                  <a:pt x="3326249" y="2512416"/>
                </a:lnTo>
                <a:lnTo>
                  <a:pt x="3328438" y="2511512"/>
                </a:lnTo>
                <a:cubicBezTo>
                  <a:pt x="3330711" y="2510525"/>
                  <a:pt x="3330848" y="2510273"/>
                  <a:pt x="3327270" y="2511108"/>
                </a:cubicBezTo>
                <a:lnTo>
                  <a:pt x="3326249" y="2512416"/>
                </a:lnTo>
                <a:lnTo>
                  <a:pt x="3316791" y="2516325"/>
                </a:lnTo>
                <a:cubicBezTo>
                  <a:pt x="3306861" y="2520533"/>
                  <a:pt x="3294709" y="2526274"/>
                  <a:pt x="3292975" y="2530729"/>
                </a:cubicBezTo>
                <a:cubicBezTo>
                  <a:pt x="3292841" y="2531173"/>
                  <a:pt x="3170365" y="2503638"/>
                  <a:pt x="3131511" y="2484940"/>
                </a:cubicBezTo>
                <a:cubicBezTo>
                  <a:pt x="3107324" y="2473223"/>
                  <a:pt x="2637379" y="2290746"/>
                  <a:pt x="2035108" y="2360263"/>
                </a:cubicBezTo>
                <a:cubicBezTo>
                  <a:pt x="2013854" y="2362737"/>
                  <a:pt x="1993699" y="2364515"/>
                  <a:pt x="1973110" y="2366087"/>
                </a:cubicBezTo>
                <a:cubicBezTo>
                  <a:pt x="1791171" y="2381225"/>
                  <a:pt x="1611926" y="2391655"/>
                  <a:pt x="1537631" y="2404928"/>
                </a:cubicBezTo>
                <a:cubicBezTo>
                  <a:pt x="1479545" y="2415458"/>
                  <a:pt x="1186772" y="2497860"/>
                  <a:pt x="1106889" y="2561884"/>
                </a:cubicBezTo>
                <a:cubicBezTo>
                  <a:pt x="1025247" y="2627507"/>
                  <a:pt x="949769" y="2699517"/>
                  <a:pt x="874723" y="2771733"/>
                </a:cubicBezTo>
                <a:cubicBezTo>
                  <a:pt x="842171" y="2802947"/>
                  <a:pt x="806834" y="2831617"/>
                  <a:pt x="778525" y="2867084"/>
                </a:cubicBezTo>
                <a:cubicBezTo>
                  <a:pt x="750250" y="2902770"/>
                  <a:pt x="723766" y="2939717"/>
                  <a:pt x="692306" y="2972872"/>
                </a:cubicBezTo>
                <a:cubicBezTo>
                  <a:pt x="683327" y="2982407"/>
                  <a:pt x="674447" y="2992599"/>
                  <a:pt x="659535" y="2994640"/>
                </a:cubicBezTo>
                <a:cubicBezTo>
                  <a:pt x="656215" y="2995191"/>
                  <a:pt x="652595" y="2995094"/>
                  <a:pt x="649143" y="2994770"/>
                </a:cubicBezTo>
                <a:cubicBezTo>
                  <a:pt x="645292" y="2994460"/>
                  <a:pt x="641975" y="2992374"/>
                  <a:pt x="640021" y="2988702"/>
                </a:cubicBezTo>
                <a:cubicBezTo>
                  <a:pt x="638001" y="2984592"/>
                  <a:pt x="640032" y="2982105"/>
                  <a:pt x="642491" y="2979825"/>
                </a:cubicBezTo>
                <a:cubicBezTo>
                  <a:pt x="644253" y="2978227"/>
                  <a:pt x="645884" y="2975754"/>
                  <a:pt x="648409" y="2975229"/>
                </a:cubicBezTo>
                <a:cubicBezTo>
                  <a:pt x="664550" y="2972048"/>
                  <a:pt x="668720" y="2958497"/>
                  <a:pt x="674715" y="2946424"/>
                </a:cubicBezTo>
                <a:cubicBezTo>
                  <a:pt x="677345" y="2941278"/>
                  <a:pt x="680340" y="2937221"/>
                  <a:pt x="673079" y="2930211"/>
                </a:cubicBezTo>
                <a:cubicBezTo>
                  <a:pt x="666747" y="2924048"/>
                  <a:pt x="671831" y="2920580"/>
                  <a:pt x="677147" y="2918642"/>
                </a:cubicBezTo>
                <a:cubicBezTo>
                  <a:pt x="684555" y="2915973"/>
                  <a:pt x="693785" y="2916103"/>
                  <a:pt x="701367" y="2907933"/>
                </a:cubicBezTo>
                <a:cubicBezTo>
                  <a:pt x="668396" y="2908384"/>
                  <a:pt x="657574" y="2929633"/>
                  <a:pt x="645525" y="2949385"/>
                </a:cubicBezTo>
                <a:cubicBezTo>
                  <a:pt x="640999" y="2956572"/>
                  <a:pt x="638462" y="2965011"/>
                  <a:pt x="634865" y="2973046"/>
                </a:cubicBezTo>
                <a:cubicBezTo>
                  <a:pt x="630334" y="2982872"/>
                  <a:pt x="623428" y="2983545"/>
                  <a:pt x="613378" y="2975308"/>
                </a:cubicBezTo>
                <a:cubicBezTo>
                  <a:pt x="604459" y="2967915"/>
                  <a:pt x="600773" y="2968698"/>
                  <a:pt x="599760" y="2979285"/>
                </a:cubicBezTo>
                <a:cubicBezTo>
                  <a:pt x="598242" y="2995824"/>
                  <a:pt x="590819" y="3007726"/>
                  <a:pt x="576167" y="3014154"/>
                </a:cubicBezTo>
                <a:cubicBezTo>
                  <a:pt x="574571" y="3014867"/>
                  <a:pt x="572836" y="3015970"/>
                  <a:pt x="571021" y="3016388"/>
                </a:cubicBezTo>
                <a:cubicBezTo>
                  <a:pt x="569207" y="3016806"/>
                  <a:pt x="567316" y="3016541"/>
                  <a:pt x="565409" y="3014516"/>
                </a:cubicBezTo>
                <a:cubicBezTo>
                  <a:pt x="562095" y="3011110"/>
                  <a:pt x="563860" y="3006874"/>
                  <a:pt x="565393" y="3003744"/>
                </a:cubicBezTo>
                <a:cubicBezTo>
                  <a:pt x="568156" y="2998155"/>
                  <a:pt x="570555" y="2992799"/>
                  <a:pt x="570963" y="2986190"/>
                </a:cubicBezTo>
                <a:cubicBezTo>
                  <a:pt x="571302" y="2981782"/>
                  <a:pt x="571576" y="2976935"/>
                  <a:pt x="568291" y="2973749"/>
                </a:cubicBezTo>
                <a:cubicBezTo>
                  <a:pt x="554633" y="2960138"/>
                  <a:pt x="562013" y="2953295"/>
                  <a:pt x="570857" y="2945523"/>
                </a:cubicBezTo>
                <a:cubicBezTo>
                  <a:pt x="583092" y="2934997"/>
                  <a:pt x="586235" y="2919944"/>
                  <a:pt x="580385" y="2902333"/>
                </a:cubicBezTo>
                <a:cubicBezTo>
                  <a:pt x="578104" y="2895155"/>
                  <a:pt x="578244" y="2890753"/>
                  <a:pt x="586446" y="2890697"/>
                </a:cubicBezTo>
                <a:cubicBezTo>
                  <a:pt x="589633" y="2890590"/>
                  <a:pt x="590068" y="2888156"/>
                  <a:pt x="590869" y="2885492"/>
                </a:cubicBezTo>
                <a:cubicBezTo>
                  <a:pt x="607065" y="2822732"/>
                  <a:pt x="635769" y="2767245"/>
                  <a:pt x="671505" y="2715918"/>
                </a:cubicBezTo>
                <a:cubicBezTo>
                  <a:pt x="700488" y="2674272"/>
                  <a:pt x="733647" y="2636443"/>
                  <a:pt x="768364" y="2599659"/>
                </a:cubicBezTo>
                <a:cubicBezTo>
                  <a:pt x="769396" y="2598526"/>
                  <a:pt x="770394" y="2597174"/>
                  <a:pt x="770662" y="2594966"/>
                </a:cubicBezTo>
                <a:cubicBezTo>
                  <a:pt x="752395" y="2599977"/>
                  <a:pt x="737406" y="2609496"/>
                  <a:pt x="723178" y="2620087"/>
                </a:cubicBezTo>
                <a:cubicBezTo>
                  <a:pt x="685352" y="2648180"/>
                  <a:pt x="655283" y="2683928"/>
                  <a:pt x="624718" y="2719032"/>
                </a:cubicBezTo>
                <a:cubicBezTo>
                  <a:pt x="606125" y="2740543"/>
                  <a:pt x="586838" y="2761417"/>
                  <a:pt x="565691" y="2780595"/>
                </a:cubicBezTo>
                <a:cubicBezTo>
                  <a:pt x="562167" y="2783793"/>
                  <a:pt x="559969" y="2787824"/>
                  <a:pt x="557772" y="2791854"/>
                </a:cubicBezTo>
                <a:cubicBezTo>
                  <a:pt x="556507" y="2794096"/>
                  <a:pt x="554811" y="2796131"/>
                  <a:pt x="551492" y="2795363"/>
                </a:cubicBezTo>
                <a:cubicBezTo>
                  <a:pt x="547342" y="2794404"/>
                  <a:pt x="546451" y="2791136"/>
                  <a:pt x="545559" y="2787869"/>
                </a:cubicBezTo>
                <a:cubicBezTo>
                  <a:pt x="542787" y="2777410"/>
                  <a:pt x="543964" y="2767917"/>
                  <a:pt x="547595" y="2758781"/>
                </a:cubicBezTo>
                <a:cubicBezTo>
                  <a:pt x="557093" y="2735378"/>
                  <a:pt x="573555" y="2717017"/>
                  <a:pt x="590748" y="2699510"/>
                </a:cubicBezTo>
                <a:cubicBezTo>
                  <a:pt x="612992" y="2676997"/>
                  <a:pt x="634311" y="2653636"/>
                  <a:pt x="653108" y="2628162"/>
                </a:cubicBezTo>
                <a:cubicBezTo>
                  <a:pt x="654440" y="2626358"/>
                  <a:pt x="657263" y="2625163"/>
                  <a:pt x="655511" y="2620166"/>
                </a:cubicBezTo>
                <a:cubicBezTo>
                  <a:pt x="643109" y="2632235"/>
                  <a:pt x="631470" y="2644059"/>
                  <a:pt x="619567" y="2655451"/>
                </a:cubicBezTo>
                <a:cubicBezTo>
                  <a:pt x="607862" y="2666838"/>
                  <a:pt x="595958" y="2678231"/>
                  <a:pt x="584221" y="2689397"/>
                </a:cubicBezTo>
                <a:cubicBezTo>
                  <a:pt x="581428" y="2692130"/>
                  <a:pt x="578601" y="2695962"/>
                  <a:pt x="573525" y="2692836"/>
                </a:cubicBezTo>
                <a:cubicBezTo>
                  <a:pt x="568251" y="2689716"/>
                  <a:pt x="568025" y="2684227"/>
                  <a:pt x="568565" y="2679812"/>
                </a:cubicBezTo>
                <a:cubicBezTo>
                  <a:pt x="570409" y="2666779"/>
                  <a:pt x="575275" y="2655184"/>
                  <a:pt x="582528" y="2644828"/>
                </a:cubicBezTo>
                <a:cubicBezTo>
                  <a:pt x="607414" y="2610573"/>
                  <a:pt x="637574" y="2580760"/>
                  <a:pt x="664982" y="2548619"/>
                </a:cubicBezTo>
                <a:cubicBezTo>
                  <a:pt x="679782" y="2531193"/>
                  <a:pt x="693024" y="2512721"/>
                  <a:pt x="705371" y="2493619"/>
                </a:cubicBezTo>
                <a:cubicBezTo>
                  <a:pt x="708133" y="2489348"/>
                  <a:pt x="707342" y="2485418"/>
                  <a:pt x="705622" y="2480639"/>
                </a:cubicBezTo>
                <a:cubicBezTo>
                  <a:pt x="698713" y="2461306"/>
                  <a:pt x="703902" y="2454535"/>
                  <a:pt x="724383" y="2457584"/>
                </a:cubicBezTo>
                <a:cubicBezTo>
                  <a:pt x="730724" y="2458470"/>
                  <a:pt x="734743" y="2457235"/>
                  <a:pt x="737838" y="2452515"/>
                </a:cubicBezTo>
                <a:cubicBezTo>
                  <a:pt x="775112" y="2394101"/>
                  <a:pt x="822101" y="2344375"/>
                  <a:pt x="874861" y="2299729"/>
                </a:cubicBezTo>
                <a:cubicBezTo>
                  <a:pt x="896371" y="2281638"/>
                  <a:pt x="918809" y="2264394"/>
                  <a:pt x="941809" y="2248231"/>
                </a:cubicBezTo>
                <a:cubicBezTo>
                  <a:pt x="941643" y="2247139"/>
                  <a:pt x="941447" y="2245826"/>
                  <a:pt x="941283" y="2244731"/>
                </a:cubicBezTo>
                <a:cubicBezTo>
                  <a:pt x="940852" y="2243208"/>
                  <a:pt x="940522" y="2242339"/>
                  <a:pt x="940126" y="2241033"/>
                </a:cubicBezTo>
                <a:cubicBezTo>
                  <a:pt x="908015" y="2265857"/>
                  <a:pt x="876401" y="2291324"/>
                  <a:pt x="845781" y="2318075"/>
                </a:cubicBezTo>
                <a:cubicBezTo>
                  <a:pt x="762766" y="2390560"/>
                  <a:pt x="684690" y="2467934"/>
                  <a:pt x="604957" y="2543605"/>
                </a:cubicBezTo>
                <a:cubicBezTo>
                  <a:pt x="578159" y="2569129"/>
                  <a:pt x="558754" y="2601220"/>
                  <a:pt x="535403" y="2629705"/>
                </a:cubicBezTo>
                <a:cubicBezTo>
                  <a:pt x="519836" y="2648696"/>
                  <a:pt x="505196" y="2668534"/>
                  <a:pt x="486148" y="2684344"/>
                </a:cubicBezTo>
                <a:cubicBezTo>
                  <a:pt x="478302" y="2690765"/>
                  <a:pt x="469961" y="2696542"/>
                  <a:pt x="457975" y="2695406"/>
                </a:cubicBezTo>
                <a:cubicBezTo>
                  <a:pt x="453294" y="2694905"/>
                  <a:pt x="447917" y="2693766"/>
                  <a:pt x="445469" y="2688133"/>
                </a:cubicBezTo>
                <a:cubicBezTo>
                  <a:pt x="443219" y="2682493"/>
                  <a:pt x="447008" y="2679727"/>
                  <a:pt x="450432" y="2677194"/>
                </a:cubicBezTo>
                <a:cubicBezTo>
                  <a:pt x="451331" y="2676503"/>
                  <a:pt x="452194" y="2675595"/>
                  <a:pt x="453190" y="2675561"/>
                </a:cubicBezTo>
                <a:cubicBezTo>
                  <a:pt x="471920" y="2673612"/>
                  <a:pt x="473804" y="2656840"/>
                  <a:pt x="480962" y="2644508"/>
                </a:cubicBezTo>
                <a:cubicBezTo>
                  <a:pt x="483192" y="2640695"/>
                  <a:pt x="482831" y="2636970"/>
                  <a:pt x="479185" y="2632697"/>
                </a:cubicBezTo>
                <a:cubicBezTo>
                  <a:pt x="472623" y="2625005"/>
                  <a:pt x="475882" y="2621377"/>
                  <a:pt x="482726" y="2618948"/>
                </a:cubicBezTo>
                <a:cubicBezTo>
                  <a:pt x="489569" y="2616519"/>
                  <a:pt x="497240" y="2615602"/>
                  <a:pt x="504254" y="2610308"/>
                </a:cubicBezTo>
                <a:cubicBezTo>
                  <a:pt x="491278" y="2606569"/>
                  <a:pt x="483368" y="2611231"/>
                  <a:pt x="476220" y="2616968"/>
                </a:cubicBezTo>
                <a:cubicBezTo>
                  <a:pt x="460100" y="2629602"/>
                  <a:pt x="451207" y="2647709"/>
                  <a:pt x="442978" y="2666232"/>
                </a:cubicBezTo>
                <a:cubicBezTo>
                  <a:pt x="441313" y="2669807"/>
                  <a:pt x="440111" y="2673803"/>
                  <a:pt x="437550" y="2676747"/>
                </a:cubicBezTo>
                <a:cubicBezTo>
                  <a:pt x="432827" y="2682623"/>
                  <a:pt x="426948" y="2683480"/>
                  <a:pt x="419122" y="2676709"/>
                </a:cubicBezTo>
                <a:cubicBezTo>
                  <a:pt x="408777" y="2667823"/>
                  <a:pt x="405688" y="2668587"/>
                  <a:pt x="404475" y="2680499"/>
                </a:cubicBezTo>
                <a:cubicBezTo>
                  <a:pt x="402890" y="2696600"/>
                  <a:pt x="395601" y="2708058"/>
                  <a:pt x="381149" y="2714480"/>
                </a:cubicBezTo>
                <a:cubicBezTo>
                  <a:pt x="378159" y="2715901"/>
                  <a:pt x="375034" y="2717764"/>
                  <a:pt x="371220" y="2715035"/>
                </a:cubicBezTo>
                <a:cubicBezTo>
                  <a:pt x="367142" y="2711874"/>
                  <a:pt x="369039" y="2708513"/>
                  <a:pt x="369974" y="2705403"/>
                </a:cubicBezTo>
                <a:cubicBezTo>
                  <a:pt x="371242" y="2700523"/>
                  <a:pt x="372909" y="2695631"/>
                  <a:pt x="373946" y="2690540"/>
                </a:cubicBezTo>
                <a:cubicBezTo>
                  <a:pt x="375918" y="2682339"/>
                  <a:pt x="375233" y="2673789"/>
                  <a:pt x="368072" y="2666116"/>
                </a:cubicBezTo>
                <a:cubicBezTo>
                  <a:pt x="362834" y="2660576"/>
                  <a:pt x="362674" y="2656845"/>
                  <a:pt x="367860" y="2652712"/>
                </a:cubicBezTo>
                <a:cubicBezTo>
                  <a:pt x="384547" y="2639840"/>
                  <a:pt x="393902" y="2623477"/>
                  <a:pt x="383778" y="2598755"/>
                </a:cubicBezTo>
                <a:cubicBezTo>
                  <a:pt x="382256" y="2595289"/>
                  <a:pt x="382925" y="2591749"/>
                  <a:pt x="386744" y="2591840"/>
                </a:cubicBezTo>
                <a:cubicBezTo>
                  <a:pt x="395210" y="2592215"/>
                  <a:pt x="395749" y="2586481"/>
                  <a:pt x="397253" y="2580494"/>
                </a:cubicBezTo>
                <a:cubicBezTo>
                  <a:pt x="412046" y="2523057"/>
                  <a:pt x="438285" y="2472490"/>
                  <a:pt x="470165" y="2424811"/>
                </a:cubicBezTo>
                <a:cubicBezTo>
                  <a:pt x="501712" y="2377583"/>
                  <a:pt x="538764" y="2335006"/>
                  <a:pt x="578866" y="2294084"/>
                </a:cubicBezTo>
                <a:cubicBezTo>
                  <a:pt x="566113" y="2295833"/>
                  <a:pt x="550595" y="2304489"/>
                  <a:pt x="535873" y="2314437"/>
                </a:cubicBezTo>
                <a:cubicBezTo>
                  <a:pt x="497018" y="2341027"/>
                  <a:pt x="467083" y="2376330"/>
                  <a:pt x="436452" y="2410996"/>
                </a:cubicBezTo>
                <a:cubicBezTo>
                  <a:pt x="415066" y="2435240"/>
                  <a:pt x="394377" y="2460118"/>
                  <a:pt x="369509" y="2481181"/>
                </a:cubicBezTo>
                <a:cubicBezTo>
                  <a:pt x="366652" y="2483475"/>
                  <a:pt x="364887" y="2486392"/>
                  <a:pt x="363620" y="2489953"/>
                </a:cubicBezTo>
                <a:cubicBezTo>
                  <a:pt x="362487" y="2493069"/>
                  <a:pt x="360523" y="2495993"/>
                  <a:pt x="356142" y="2494821"/>
                </a:cubicBezTo>
                <a:cubicBezTo>
                  <a:pt x="351729" y="2493432"/>
                  <a:pt x="350738" y="2489508"/>
                  <a:pt x="350212" y="2486008"/>
                </a:cubicBezTo>
                <a:cubicBezTo>
                  <a:pt x="348837" y="2472863"/>
                  <a:pt x="350449" y="2460938"/>
                  <a:pt x="356242" y="2450191"/>
                </a:cubicBezTo>
                <a:cubicBezTo>
                  <a:pt x="367430" y="2428709"/>
                  <a:pt x="384090" y="2411660"/>
                  <a:pt x="400751" y="2394611"/>
                </a:cubicBezTo>
                <a:cubicBezTo>
                  <a:pt x="423861" y="2371190"/>
                  <a:pt x="444684" y="2345867"/>
                  <a:pt x="462688" y="2317780"/>
                </a:cubicBezTo>
                <a:cubicBezTo>
                  <a:pt x="448755" y="2331659"/>
                  <a:pt x="434856" y="2345758"/>
                  <a:pt x="420724" y="2359644"/>
                </a:cubicBezTo>
                <a:cubicBezTo>
                  <a:pt x="410083" y="2370115"/>
                  <a:pt x="398979" y="2380161"/>
                  <a:pt x="388106" y="2390420"/>
                </a:cubicBezTo>
                <a:cubicBezTo>
                  <a:pt x="385478" y="2392927"/>
                  <a:pt x="382686" y="2395658"/>
                  <a:pt x="378009" y="2392519"/>
                </a:cubicBezTo>
                <a:cubicBezTo>
                  <a:pt x="373796" y="2389802"/>
                  <a:pt x="373769" y="2385626"/>
                  <a:pt x="373974" y="2381662"/>
                </a:cubicBezTo>
                <a:cubicBezTo>
                  <a:pt x="374628" y="2366031"/>
                  <a:pt x="381123" y="2353282"/>
                  <a:pt x="389805" y="2341778"/>
                </a:cubicBezTo>
                <a:cubicBezTo>
                  <a:pt x="400350" y="2328013"/>
                  <a:pt x="411593" y="2314884"/>
                  <a:pt x="423234" y="2301741"/>
                </a:cubicBezTo>
                <a:cubicBezTo>
                  <a:pt x="409216" y="2305730"/>
                  <a:pt x="395199" y="2309720"/>
                  <a:pt x="381082" y="2313053"/>
                </a:cubicBezTo>
                <a:cubicBezTo>
                  <a:pt x="383843" y="2287458"/>
                  <a:pt x="398428" y="2281911"/>
                  <a:pt x="411582" y="2277511"/>
                </a:cubicBezTo>
                <a:cubicBezTo>
                  <a:pt x="429354" y="2271856"/>
                  <a:pt x="446132" y="2264916"/>
                  <a:pt x="462580" y="2257108"/>
                </a:cubicBezTo>
                <a:cubicBezTo>
                  <a:pt x="468866" y="2249642"/>
                  <a:pt x="475185" y="2242393"/>
                  <a:pt x="481239" y="2234715"/>
                </a:cubicBezTo>
                <a:cubicBezTo>
                  <a:pt x="487461" y="2226811"/>
                  <a:pt x="493282" y="2218921"/>
                  <a:pt x="499039" y="2210593"/>
                </a:cubicBezTo>
                <a:cubicBezTo>
                  <a:pt x="503132" y="2204520"/>
                  <a:pt x="508352" y="2199289"/>
                  <a:pt x="501062" y="2189421"/>
                </a:cubicBezTo>
                <a:cubicBezTo>
                  <a:pt x="497782" y="2184915"/>
                  <a:pt x="510968" y="2159409"/>
                  <a:pt x="516118" y="2157697"/>
                </a:cubicBezTo>
                <a:cubicBezTo>
                  <a:pt x="516881" y="2157451"/>
                  <a:pt x="517646" y="2157204"/>
                  <a:pt x="518242" y="2157185"/>
                </a:cubicBezTo>
                <a:cubicBezTo>
                  <a:pt x="529930" y="2157672"/>
                  <a:pt x="531402" y="2150147"/>
                  <a:pt x="530188" y="2140735"/>
                </a:cubicBezTo>
                <a:cubicBezTo>
                  <a:pt x="529006" y="2131541"/>
                  <a:pt x="525303" y="2120234"/>
                  <a:pt x="541733" y="2124298"/>
                </a:cubicBezTo>
                <a:cubicBezTo>
                  <a:pt x="543592" y="2124675"/>
                  <a:pt x="543794" y="2123349"/>
                  <a:pt x="544359" y="2121791"/>
                </a:cubicBezTo>
                <a:cubicBezTo>
                  <a:pt x="555609" y="2082061"/>
                  <a:pt x="579960" y="2050904"/>
                  <a:pt x="603912" y="2019759"/>
                </a:cubicBezTo>
                <a:cubicBezTo>
                  <a:pt x="605275" y="2018174"/>
                  <a:pt x="606639" y="2016590"/>
                  <a:pt x="608002" y="2015005"/>
                </a:cubicBezTo>
                <a:cubicBezTo>
                  <a:pt x="579269" y="2023667"/>
                  <a:pt x="482131" y="2036829"/>
                  <a:pt x="452750" y="2034520"/>
                </a:cubicBezTo>
                <a:cubicBezTo>
                  <a:pt x="426623" y="2032542"/>
                  <a:pt x="288554" y="2085114"/>
                  <a:pt x="262712" y="2114344"/>
                </a:cubicBezTo>
                <a:cubicBezTo>
                  <a:pt x="255207" y="2092393"/>
                  <a:pt x="262857" y="2083341"/>
                  <a:pt x="268517" y="2073038"/>
                </a:cubicBezTo>
                <a:cubicBezTo>
                  <a:pt x="276540" y="2058478"/>
                  <a:pt x="276622" y="2048362"/>
                  <a:pt x="255787" y="2037632"/>
                </a:cubicBezTo>
                <a:cubicBezTo>
                  <a:pt x="196133" y="2007104"/>
                  <a:pt x="196566" y="2005990"/>
                  <a:pt x="241359" y="1960295"/>
                </a:cubicBezTo>
                <a:cubicBezTo>
                  <a:pt x="243454" y="1958245"/>
                  <a:pt x="241306" y="1951943"/>
                  <a:pt x="241245" y="1947547"/>
                </a:cubicBezTo>
                <a:cubicBezTo>
                  <a:pt x="226911" y="1941435"/>
                  <a:pt x="213736" y="1959026"/>
                  <a:pt x="195038" y="1941188"/>
                </a:cubicBezTo>
                <a:cubicBezTo>
                  <a:pt x="251639" y="1858163"/>
                  <a:pt x="344693" y="1777865"/>
                  <a:pt x="430417" y="1714084"/>
                </a:cubicBezTo>
                <a:cubicBezTo>
                  <a:pt x="350723" y="1696761"/>
                  <a:pt x="315222" y="1768305"/>
                  <a:pt x="257493" y="1761235"/>
                </a:cubicBezTo>
                <a:cubicBezTo>
                  <a:pt x="226114" y="1740308"/>
                  <a:pt x="304464" y="1702056"/>
                  <a:pt x="223028" y="1694464"/>
                </a:cubicBezTo>
                <a:cubicBezTo>
                  <a:pt x="254800" y="1674048"/>
                  <a:pt x="277673" y="1654373"/>
                  <a:pt x="298261" y="1631477"/>
                </a:cubicBezTo>
                <a:cubicBezTo>
                  <a:pt x="334745" y="1590456"/>
                  <a:pt x="339167" y="1563927"/>
                  <a:pt x="311654" y="1511432"/>
                </a:cubicBezTo>
                <a:cubicBezTo>
                  <a:pt x="293444" y="1476870"/>
                  <a:pt x="269884" y="1445346"/>
                  <a:pt x="280139" y="1403011"/>
                </a:cubicBezTo>
                <a:cubicBezTo>
                  <a:pt x="287189" y="1373975"/>
                  <a:pt x="279979" y="1355311"/>
                  <a:pt x="238885" y="1369665"/>
                </a:cubicBezTo>
                <a:cubicBezTo>
                  <a:pt x="194536" y="1385007"/>
                  <a:pt x="173125" y="1359788"/>
                  <a:pt x="177350" y="1309302"/>
                </a:cubicBezTo>
                <a:cubicBezTo>
                  <a:pt x="180088" y="1276893"/>
                  <a:pt x="170607" y="1267099"/>
                  <a:pt x="139289" y="1271891"/>
                </a:cubicBezTo>
                <a:cubicBezTo>
                  <a:pt x="104651" y="1277233"/>
                  <a:pt x="74337" y="1299360"/>
                  <a:pt x="29194" y="1290765"/>
                </a:cubicBezTo>
                <a:cubicBezTo>
                  <a:pt x="55247" y="1230971"/>
                  <a:pt x="132258" y="1245087"/>
                  <a:pt x="164517" y="1187942"/>
                </a:cubicBezTo>
                <a:cubicBezTo>
                  <a:pt x="116070" y="1189353"/>
                  <a:pt x="79047" y="1190819"/>
                  <a:pt x="45028" y="1204275"/>
                </a:cubicBezTo>
                <a:cubicBezTo>
                  <a:pt x="30841" y="1209809"/>
                  <a:pt x="15262" y="1215389"/>
                  <a:pt x="4362" y="1198829"/>
                </a:cubicBezTo>
                <a:cubicBezTo>
                  <a:pt x="-8656" y="1178822"/>
                  <a:pt x="10514" y="1170482"/>
                  <a:pt x="22109" y="1166354"/>
                </a:cubicBezTo>
                <a:cubicBezTo>
                  <a:pt x="54829" y="1154920"/>
                  <a:pt x="77478" y="1129756"/>
                  <a:pt x="103108" y="1109767"/>
                </a:cubicBezTo>
                <a:cubicBezTo>
                  <a:pt x="159186" y="1065890"/>
                  <a:pt x="222492" y="1028804"/>
                  <a:pt x="264964" y="958344"/>
                </a:cubicBezTo>
                <a:cubicBezTo>
                  <a:pt x="201251" y="978075"/>
                  <a:pt x="157792" y="1020649"/>
                  <a:pt x="97282" y="1031040"/>
                </a:cubicBezTo>
                <a:cubicBezTo>
                  <a:pt x="141438" y="966459"/>
                  <a:pt x="204023" y="923242"/>
                  <a:pt x="262299" y="875335"/>
                </a:cubicBezTo>
                <a:cubicBezTo>
                  <a:pt x="278887" y="861805"/>
                  <a:pt x="296498" y="852418"/>
                  <a:pt x="296474" y="824279"/>
                </a:cubicBezTo>
                <a:cubicBezTo>
                  <a:pt x="296489" y="769759"/>
                  <a:pt x="313822" y="723888"/>
                  <a:pt x="362237" y="698295"/>
                </a:cubicBezTo>
                <a:cubicBezTo>
                  <a:pt x="362603" y="698064"/>
                  <a:pt x="358596" y="690065"/>
                  <a:pt x="355949" y="684438"/>
                </a:cubicBezTo>
                <a:cubicBezTo>
                  <a:pt x="324009" y="683754"/>
                  <a:pt x="303939" y="716746"/>
                  <a:pt x="261719" y="707615"/>
                </a:cubicBezTo>
                <a:cubicBezTo>
                  <a:pt x="293826" y="662786"/>
                  <a:pt x="320414" y="622540"/>
                  <a:pt x="372278" y="599908"/>
                </a:cubicBezTo>
                <a:cubicBezTo>
                  <a:pt x="413808" y="581802"/>
                  <a:pt x="466783" y="570566"/>
                  <a:pt x="490605" y="515904"/>
                </a:cubicBezTo>
                <a:cubicBezTo>
                  <a:pt x="451972" y="506653"/>
                  <a:pt x="426252" y="520708"/>
                  <a:pt x="399971" y="531045"/>
                </a:cubicBezTo>
                <a:cubicBezTo>
                  <a:pt x="359508" y="546918"/>
                  <a:pt x="320136" y="564730"/>
                  <a:pt x="279703" y="580821"/>
                </a:cubicBezTo>
                <a:cubicBezTo>
                  <a:pt x="264388" y="586832"/>
                  <a:pt x="247282" y="591585"/>
                  <a:pt x="232911" y="565248"/>
                </a:cubicBezTo>
                <a:cubicBezTo>
                  <a:pt x="286047" y="557744"/>
                  <a:pt x="313129" y="520779"/>
                  <a:pt x="341934" y="485953"/>
                </a:cubicBezTo>
                <a:cubicBezTo>
                  <a:pt x="358200" y="466279"/>
                  <a:pt x="369926" y="440383"/>
                  <a:pt x="405640" y="448854"/>
                </a:cubicBezTo>
                <a:cubicBezTo>
                  <a:pt x="424525" y="453275"/>
                  <a:pt x="433943" y="438668"/>
                  <a:pt x="429321" y="421236"/>
                </a:cubicBezTo>
                <a:cubicBezTo>
                  <a:pt x="413276" y="359781"/>
                  <a:pt x="452058" y="336712"/>
                  <a:pt x="493913" y="323432"/>
                </a:cubicBezTo>
                <a:cubicBezTo>
                  <a:pt x="573005" y="298125"/>
                  <a:pt x="633817" y="243096"/>
                  <a:pt x="709765" y="211522"/>
                </a:cubicBezTo>
                <a:cubicBezTo>
                  <a:pt x="783652" y="180894"/>
                  <a:pt x="1350249" y="31238"/>
                  <a:pt x="1496734" y="13336"/>
                </a:cubicBezTo>
                <a:cubicBezTo>
                  <a:pt x="1552759" y="6490"/>
                  <a:pt x="1608201" y="2420"/>
                  <a:pt x="1662913" y="807"/>
                </a:cubicBezTo>
                <a:close/>
              </a:path>
            </a:pathLst>
          </a:custGeom>
        </p:spPr>
      </p:pic>
    </p:spTree>
    <p:extLst>
      <p:ext uri="{BB962C8B-B14F-4D97-AF65-F5344CB8AC3E}">
        <p14:creationId xmlns:p14="http://schemas.microsoft.com/office/powerpoint/2010/main" val="1896417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flag, flag of the united states, flag day (usa), outdoor&#10;&#10;Description automatically generated">
            <a:extLst>
              <a:ext uri="{FF2B5EF4-FFF2-40B4-BE49-F238E27FC236}">
                <a16:creationId xmlns:a16="http://schemas.microsoft.com/office/drawing/2014/main" id="{BE2F46AD-28FB-92AD-866D-7ECBCDB23D4B}"/>
              </a:ext>
            </a:extLst>
          </p:cNvPr>
          <p:cNvPicPr>
            <a:picLocks noChangeAspect="1"/>
          </p:cNvPicPr>
          <p:nvPr/>
        </p:nvPicPr>
        <p:blipFill rotWithShape="1">
          <a:blip r:embed="rId3">
            <a:alphaModFix amt="40000"/>
          </a:blip>
          <a:srcRect l="4198" r="-2" b="-2"/>
          <a:stretch/>
        </p:blipFill>
        <p:spPr>
          <a:xfrm>
            <a:off x="20" y="10"/>
            <a:ext cx="8450297" cy="6857990"/>
          </a:xfrm>
          <a:prstGeom prst="rect">
            <a:avLst/>
          </a:prstGeom>
        </p:spPr>
      </p:pic>
      <p:sp>
        <p:nvSpPr>
          <p:cNvPr id="2" name="Title 1">
            <a:extLst>
              <a:ext uri="{FF2B5EF4-FFF2-40B4-BE49-F238E27FC236}">
                <a16:creationId xmlns:a16="http://schemas.microsoft.com/office/drawing/2014/main" id="{D82F37C8-5E9D-FEBF-17C7-5C8334285AE2}"/>
              </a:ext>
            </a:extLst>
          </p:cNvPr>
          <p:cNvSpPr>
            <a:spLocks noGrp="1"/>
          </p:cNvSpPr>
          <p:nvPr>
            <p:ph type="title"/>
          </p:nvPr>
        </p:nvSpPr>
        <p:spPr>
          <a:xfrm>
            <a:off x="337967" y="193675"/>
            <a:ext cx="6262858" cy="1627636"/>
          </a:xfrm>
        </p:spPr>
        <p:txBody>
          <a:bodyPr vert="horz" lIns="91440" tIns="45720" rIns="91440" bIns="45720" rtlCol="0" anchor="ctr">
            <a:normAutofit/>
          </a:bodyPr>
          <a:lstStyle/>
          <a:p>
            <a:r>
              <a:rPr lang="en-US" sz="4800" b="1" kern="1200" dirty="0">
                <a:solidFill>
                  <a:srgbClr val="FFFFFF"/>
                </a:solidFill>
                <a:latin typeface="+mj-lt"/>
                <a:ea typeface="+mj-ea"/>
                <a:cs typeface="+mj-cs"/>
              </a:rPr>
              <a:t>Texas ties to Virginia</a:t>
            </a:r>
          </a:p>
        </p:txBody>
      </p:sp>
      <p:sp>
        <p:nvSpPr>
          <p:cNvPr id="3" name="Content Placeholder 2">
            <a:extLst>
              <a:ext uri="{FF2B5EF4-FFF2-40B4-BE49-F238E27FC236}">
                <a16:creationId xmlns:a16="http://schemas.microsoft.com/office/drawing/2014/main" id="{C3D05D2E-7D51-D830-C9E0-840476EBF5A7}"/>
              </a:ext>
            </a:extLst>
          </p:cNvPr>
          <p:cNvSpPr>
            <a:spLocks noGrp="1"/>
          </p:cNvSpPr>
          <p:nvPr>
            <p:ph sz="half" idx="1"/>
          </p:nvPr>
        </p:nvSpPr>
        <p:spPr>
          <a:xfrm>
            <a:off x="338137" y="1571625"/>
            <a:ext cx="5887690" cy="4921250"/>
          </a:xfrm>
        </p:spPr>
        <p:txBody>
          <a:bodyPr vert="horz" lIns="91440" tIns="45720" rIns="91440" bIns="45720" rtlCol="0">
            <a:normAutofit/>
          </a:bodyPr>
          <a:lstStyle/>
          <a:p>
            <a:r>
              <a:rPr lang="en-US" sz="2400" b="1" u="none" strike="noStrike" dirty="0">
                <a:solidFill>
                  <a:schemeClr val="bg1"/>
                </a:solidFill>
                <a:effectLst/>
              </a:rPr>
              <a:t>Stephen F. Austin: Known as the "Father of Texas,” Born November 3, 1793</a:t>
            </a:r>
            <a:br>
              <a:rPr lang="en-US" sz="2400" b="1" dirty="0">
                <a:solidFill>
                  <a:schemeClr val="bg1"/>
                </a:solidFill>
              </a:rPr>
            </a:br>
            <a:r>
              <a:rPr lang="en-US" sz="2400" b="1" u="none" strike="noStrike" dirty="0">
                <a:solidFill>
                  <a:schemeClr val="bg1"/>
                </a:solidFill>
                <a:effectLst/>
                <a:hlinkClick r:id="rId4" tooltip="Wythe County, Virginia">
                  <a:extLst>
                    <a:ext uri="{A12FA001-AC4F-418D-AE19-62706E023703}">
                      <ahyp:hlinkClr xmlns:ahyp="http://schemas.microsoft.com/office/drawing/2018/hyperlinkcolor" val="tx"/>
                    </a:ext>
                  </a:extLst>
                </a:hlinkClick>
              </a:rPr>
              <a:t>Wythe County, Virginia</a:t>
            </a:r>
            <a:endParaRPr lang="en-US" sz="2400" b="1" u="none" strike="noStrike" dirty="0">
              <a:solidFill>
                <a:schemeClr val="bg1"/>
              </a:solidFill>
              <a:effectLst/>
            </a:endParaRPr>
          </a:p>
          <a:p>
            <a:r>
              <a:rPr lang="en-US" sz="2400" b="1" u="none" strike="noStrike" dirty="0">
                <a:solidFill>
                  <a:schemeClr val="bg1"/>
                </a:solidFill>
                <a:effectLst/>
              </a:rPr>
              <a:t>Sam Houston: Military hero and President of the Republic of Texas, Born in </a:t>
            </a:r>
            <a:r>
              <a:rPr lang="en-US" sz="2400" b="1" u="none" strike="noStrike" dirty="0">
                <a:solidFill>
                  <a:schemeClr val="bg1"/>
                </a:solidFill>
                <a:effectLst/>
                <a:hlinkClick r:id="rId5" tooltip="Rockbridge County, Virginia">
                  <a:extLst>
                    <a:ext uri="{A12FA001-AC4F-418D-AE19-62706E023703}">
                      <ahyp:hlinkClr xmlns:ahyp="http://schemas.microsoft.com/office/drawing/2018/hyperlinkcolor" val="tx"/>
                    </a:ext>
                  </a:extLst>
                </a:hlinkClick>
              </a:rPr>
              <a:t>Rockbridge County, Virginia</a:t>
            </a:r>
            <a:endParaRPr lang="en-US" sz="2400" b="1" u="none" strike="noStrike" dirty="0">
              <a:solidFill>
                <a:schemeClr val="bg1"/>
              </a:solidFill>
              <a:effectLst/>
            </a:endParaRPr>
          </a:p>
          <a:p>
            <a:r>
              <a:rPr lang="en-US" sz="2400" b="1" u="none" strike="noStrike" dirty="0">
                <a:solidFill>
                  <a:schemeClr val="bg1"/>
                </a:solidFill>
                <a:effectLst/>
              </a:rPr>
              <a:t>Branch T. Archer: Texan Commissioner to the United States, Speaker of the House of the Republic of Texas House of Representatives, and Secretary of War of the Republic of Texas</a:t>
            </a:r>
            <a:r>
              <a:rPr lang="en-US" sz="2400" b="1" dirty="0">
                <a:solidFill>
                  <a:schemeClr val="bg1"/>
                </a:solidFill>
              </a:rPr>
              <a:t> </a:t>
            </a:r>
            <a:r>
              <a:rPr lang="en-US" sz="2400" b="1" u="none" strike="noStrike" dirty="0">
                <a:solidFill>
                  <a:schemeClr val="bg1"/>
                </a:solidFill>
                <a:effectLst/>
              </a:rPr>
              <a:t>Archer was born in </a:t>
            </a:r>
            <a:r>
              <a:rPr lang="en-US" sz="2400" b="1" u="none" strike="noStrike" dirty="0">
                <a:solidFill>
                  <a:schemeClr val="bg1"/>
                </a:solidFill>
                <a:effectLst/>
                <a:hlinkClick r:id="rId6" tooltip="Fauquier County, Virginia">
                  <a:extLst>
                    <a:ext uri="{A12FA001-AC4F-418D-AE19-62706E023703}">
                      <ahyp:hlinkClr xmlns:ahyp="http://schemas.microsoft.com/office/drawing/2018/hyperlinkcolor" val="tx"/>
                    </a:ext>
                  </a:extLst>
                </a:hlinkClick>
              </a:rPr>
              <a:t>Fauquier County, Virginia</a:t>
            </a:r>
            <a:r>
              <a:rPr lang="en-US" sz="2400" b="1" u="none" strike="noStrike" dirty="0">
                <a:solidFill>
                  <a:schemeClr val="bg1"/>
                </a:solidFill>
                <a:effectLst/>
              </a:rPr>
              <a:t> on December 13, 1790</a:t>
            </a:r>
          </a:p>
        </p:txBody>
      </p:sp>
      <p:pic>
        <p:nvPicPr>
          <p:cNvPr id="7" name="Picture 6" descr="A close-up of a flag&#10;&#10;Description automatically generated">
            <a:extLst>
              <a:ext uri="{FF2B5EF4-FFF2-40B4-BE49-F238E27FC236}">
                <a16:creationId xmlns:a16="http://schemas.microsoft.com/office/drawing/2014/main" id="{1658823C-0ACB-71DC-1FF7-C4BDFE1A9124}"/>
              </a:ext>
            </a:extLst>
          </p:cNvPr>
          <p:cNvPicPr>
            <a:picLocks noChangeAspect="1"/>
          </p:cNvPicPr>
          <p:nvPr/>
        </p:nvPicPr>
        <p:blipFill rotWithShape="1">
          <a:blip r:embed="rId7"/>
          <a:srcRect l="21170" r="20793" b="-1"/>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8407256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descr="A collage of several men&#10;&#10;Description automatically generated">
            <a:extLst>
              <a:ext uri="{FF2B5EF4-FFF2-40B4-BE49-F238E27FC236}">
                <a16:creationId xmlns:a16="http://schemas.microsoft.com/office/drawing/2014/main" id="{07A03A2E-63BA-C848-3E48-96EDABDE4AB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79740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A4A4-F3F0-74E3-1275-45506F18AC64}"/>
              </a:ext>
            </a:extLst>
          </p:cNvPr>
          <p:cNvSpPr>
            <a:spLocks noGrp="1"/>
          </p:cNvSpPr>
          <p:nvPr>
            <p:ph type="title"/>
          </p:nvPr>
        </p:nvSpPr>
        <p:spPr>
          <a:xfrm>
            <a:off x="17206" y="33439"/>
            <a:ext cx="12005187" cy="647598"/>
          </a:xfrm>
        </p:spPr>
        <p:txBody>
          <a:bodyPr>
            <a:normAutofit/>
          </a:bodyPr>
          <a:lstStyle/>
          <a:p>
            <a:r>
              <a:rPr lang="en-US" sz="3600" dirty="0">
                <a:latin typeface="Baskerville" panose="02020502070401020303" pitchFamily="18" charset="0"/>
                <a:ea typeface="Baskerville" panose="02020502070401020303" pitchFamily="18" charset="0"/>
              </a:rPr>
              <a:t>Other Masons involved in the Battle for Texas Independence</a:t>
            </a:r>
            <a:endParaRPr lang="en-US" sz="3600" dirty="0"/>
          </a:p>
        </p:txBody>
      </p:sp>
      <p:sp>
        <p:nvSpPr>
          <p:cNvPr id="3" name="Content Placeholder 2">
            <a:extLst>
              <a:ext uri="{FF2B5EF4-FFF2-40B4-BE49-F238E27FC236}">
                <a16:creationId xmlns:a16="http://schemas.microsoft.com/office/drawing/2014/main" id="{59C3645E-279B-D19C-26FC-4B10F93D9120}"/>
              </a:ext>
            </a:extLst>
          </p:cNvPr>
          <p:cNvSpPr>
            <a:spLocks noGrp="1"/>
          </p:cNvSpPr>
          <p:nvPr>
            <p:ph sz="half" idx="1"/>
          </p:nvPr>
        </p:nvSpPr>
        <p:spPr>
          <a:xfrm>
            <a:off x="100779" y="727023"/>
            <a:ext cx="5919021" cy="5850758"/>
          </a:xfrm>
        </p:spPr>
        <p:txBody>
          <a:bodyPr>
            <a:normAutofit fontScale="55000" lnSpcReduction="20000"/>
          </a:bodyPr>
          <a:lstStyle/>
          <a:p>
            <a:r>
              <a:rPr lang="en-US" sz="3600" dirty="0">
                <a:effectLst/>
                <a:latin typeface="Baskerville" panose="02020502070401020303" pitchFamily="18" charset="0"/>
                <a:ea typeface="Baskerville" panose="02020502070401020303" pitchFamily="18" charset="0"/>
              </a:rPr>
              <a:t>Col. James </a:t>
            </a:r>
            <a:r>
              <a:rPr lang="en-US" sz="3600" dirty="0" err="1">
                <a:effectLst/>
                <a:latin typeface="Baskerville" panose="02020502070401020303" pitchFamily="18" charset="0"/>
                <a:ea typeface="Baskerville" panose="02020502070401020303" pitchFamily="18" charset="0"/>
              </a:rPr>
              <a:t>Fanin</a:t>
            </a:r>
            <a:r>
              <a:rPr lang="en-US" sz="3600" dirty="0">
                <a:effectLst/>
                <a:latin typeface="Baskerville" panose="02020502070401020303" pitchFamily="18" charset="0"/>
                <a:ea typeface="Baskerville" panose="02020502070401020303" pitchFamily="18" charset="0"/>
              </a:rPr>
              <a:t>: Columbian Lodge #7, died at Goliad</a:t>
            </a:r>
          </a:p>
          <a:p>
            <a:r>
              <a:rPr lang="en-US" sz="3600" dirty="0" err="1">
                <a:effectLst/>
                <a:latin typeface="Baskerville" panose="02020502070401020303" pitchFamily="18" charset="0"/>
                <a:ea typeface="Baskerville" panose="02020502070401020303" pitchFamily="18" charset="0"/>
              </a:rPr>
              <a:t>Ashbel</a:t>
            </a:r>
            <a:r>
              <a:rPr lang="en-US" sz="3600" dirty="0">
                <a:effectLst/>
                <a:latin typeface="Baskerville" panose="02020502070401020303" pitchFamily="18" charset="0"/>
                <a:ea typeface="Baskerville" panose="02020502070401020303" pitchFamily="18" charset="0"/>
              </a:rPr>
              <a:t> Smith: Smith was a physician and diplomat who served as the Secretary of State of the Republic of Texas. He was initiated into Freemasonry in Virginia in 1838 and later became a member of the Holland Lodge No. 36 in Texas.</a:t>
            </a:r>
          </a:p>
          <a:p>
            <a:r>
              <a:rPr lang="en-US" sz="3600" dirty="0">
                <a:effectLst/>
                <a:latin typeface="Baskerville" panose="02020502070401020303" pitchFamily="18" charset="0"/>
                <a:ea typeface="Baskerville" panose="02020502070401020303" pitchFamily="18" charset="0"/>
              </a:rPr>
              <a:t>Edward Burleson: Burleson was a military leader during the Texas Revolution and served as the commander of the Texan forces at the Battle of San Jacinto. He was a member of the Masonic lodge in Alabama before moving to Texas.</a:t>
            </a:r>
          </a:p>
          <a:p>
            <a:r>
              <a:rPr lang="en-US" sz="3600" dirty="0">
                <a:effectLst/>
                <a:latin typeface="Baskerville" panose="02020502070401020303" pitchFamily="18" charset="0"/>
                <a:ea typeface="Baskerville" panose="02020502070401020303" pitchFamily="18" charset="0"/>
              </a:rPr>
              <a:t>Albert Martin: Martin was a member of the Tennessee Lodge No. 12 before moving to Texas. He was one of the 32 men who answered William Barret Travis's call for reinforcements at the Alamo and was killed in the battle.</a:t>
            </a:r>
          </a:p>
          <a:p>
            <a:r>
              <a:rPr lang="en-US" sz="3600" dirty="0">
                <a:effectLst/>
                <a:latin typeface="Baskerville" panose="02020502070401020303" pitchFamily="18" charset="0"/>
                <a:ea typeface="Baskerville" panose="02020502070401020303" pitchFamily="18" charset="0"/>
              </a:rPr>
              <a:t>Thomas J. Rusk: Rusk was a military leader during the Texas Revolution and served as a Senator from Texas after statehood was achieved. He was initiated into Freemasonry in Mississippi in 1837 and later became a member of the Milam Lodge No. 2 in Texas.</a:t>
            </a:r>
          </a:p>
          <a:p>
            <a:endParaRPr lang="en-US" dirty="0"/>
          </a:p>
        </p:txBody>
      </p:sp>
      <p:sp>
        <p:nvSpPr>
          <p:cNvPr id="4" name="Content Placeholder 3">
            <a:extLst>
              <a:ext uri="{FF2B5EF4-FFF2-40B4-BE49-F238E27FC236}">
                <a16:creationId xmlns:a16="http://schemas.microsoft.com/office/drawing/2014/main" id="{F6FCBF53-D45B-DC66-09C6-220167D24644}"/>
              </a:ext>
            </a:extLst>
          </p:cNvPr>
          <p:cNvSpPr>
            <a:spLocks noGrp="1"/>
          </p:cNvSpPr>
          <p:nvPr>
            <p:ph sz="half" idx="2"/>
          </p:nvPr>
        </p:nvSpPr>
        <p:spPr>
          <a:xfrm>
            <a:off x="6172199" y="681036"/>
            <a:ext cx="5850193" cy="5552615"/>
          </a:xfrm>
        </p:spPr>
        <p:txBody>
          <a:bodyPr>
            <a:normAutofit fontScale="55000" lnSpcReduction="20000"/>
          </a:bodyPr>
          <a:lstStyle/>
          <a:p>
            <a:r>
              <a:rPr lang="en-US" sz="3600" dirty="0">
                <a:latin typeface="Baskerville" panose="02020502070401020303" pitchFamily="18" charset="0"/>
                <a:ea typeface="Baskerville" panose="02020502070401020303" pitchFamily="18" charset="0"/>
              </a:rPr>
              <a:t>Albert Sidney Johnston: Johnston was a military leader during the Texas Revolution and later served as a General in the Confederate Army during the American Civil War. He was initiated into Freemasonry in Kentucky in 1826 and was a member of several lodges throughout his life.</a:t>
            </a:r>
          </a:p>
          <a:p>
            <a:r>
              <a:rPr lang="en-US" sz="3600" dirty="0">
                <a:latin typeface="Baskerville" panose="02020502070401020303" pitchFamily="18" charset="0"/>
                <a:ea typeface="Baskerville" panose="02020502070401020303" pitchFamily="18" charset="0"/>
              </a:rPr>
              <a:t>George C. Kimbell: was a member of the Louisiana Lodge No. 111 in Opelousas, Louisiana, before moving to Texas. He was one of the defenders of the Alamo and was killed in the battle.</a:t>
            </a:r>
          </a:p>
          <a:p>
            <a:r>
              <a:rPr lang="en-US" sz="3600" dirty="0">
                <a:latin typeface="Baskerville" panose="02020502070401020303" pitchFamily="18" charset="0"/>
                <a:ea typeface="Baskerville" panose="02020502070401020303" pitchFamily="18" charset="0"/>
              </a:rPr>
              <a:t>John McGregor: McGregor was a member of the Texas Harmony Lodge No. 4 in Brazoria, Texas. He was one of the defenders of the Alamo and was killed in the battle.</a:t>
            </a:r>
          </a:p>
          <a:p>
            <a:r>
              <a:rPr lang="en-US" sz="3600" dirty="0">
                <a:latin typeface="Baskerville" panose="02020502070401020303" pitchFamily="18" charset="0"/>
                <a:ea typeface="Baskerville" panose="02020502070401020303" pitchFamily="18" charset="0"/>
              </a:rPr>
              <a:t>Thomas J. Green: Green was a military leader during the Texas Revolution and served as a Brigadier General in the Texas army. He was initiated into Freemasonry in Tennessee in 1828 and later became a member of the Milam Lodge No. 2 in Texas.</a:t>
            </a:r>
          </a:p>
          <a:p>
            <a:r>
              <a:rPr lang="en-US" sz="3600" dirty="0">
                <a:latin typeface="Baskerville" panose="02020502070401020303" pitchFamily="18" charset="0"/>
                <a:ea typeface="Baskerville" panose="02020502070401020303" pitchFamily="18" charset="0"/>
              </a:rPr>
              <a:t>Isaac Millsaps: Millsaps was a member of the Texas Holland Lodge No. 36 in Gonzales, Texas. He was one of the defenders of the Alamo and was killed </a:t>
            </a:r>
            <a:r>
              <a:rPr lang="en-US" sz="3600" dirty="0">
                <a:solidFill>
                  <a:schemeClr val="bg1"/>
                </a:solidFill>
                <a:latin typeface="Baskerville" panose="02020502070401020303" pitchFamily="18" charset="0"/>
                <a:ea typeface="Baskerville" panose="02020502070401020303" pitchFamily="18" charset="0"/>
              </a:rPr>
              <a:t>in the battle.</a:t>
            </a:r>
          </a:p>
          <a:p>
            <a:endParaRPr lang="en-US" dirty="0"/>
          </a:p>
        </p:txBody>
      </p:sp>
    </p:spTree>
    <p:extLst>
      <p:ext uri="{BB962C8B-B14F-4D97-AF65-F5344CB8AC3E}">
        <p14:creationId xmlns:p14="http://schemas.microsoft.com/office/powerpoint/2010/main" val="1082769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68E0C-7F17-06F5-9CCD-FCDD4C3706AB}"/>
              </a:ext>
            </a:extLst>
          </p:cNvPr>
          <p:cNvSpPr>
            <a:spLocks noGrp="1"/>
          </p:cNvSpPr>
          <p:nvPr>
            <p:ph type="title"/>
          </p:nvPr>
        </p:nvSpPr>
        <p:spPr>
          <a:xfrm>
            <a:off x="31954" y="188145"/>
            <a:ext cx="11975691" cy="755752"/>
          </a:xfrm>
        </p:spPr>
        <p:txBody>
          <a:bodyPr>
            <a:normAutofit/>
          </a:bodyPr>
          <a:lstStyle/>
          <a:p>
            <a:r>
              <a:rPr lang="en-US" sz="3600" dirty="0">
                <a:latin typeface="Baskerville" panose="02020502070401020303" pitchFamily="18" charset="0"/>
                <a:ea typeface="Baskerville" panose="02020502070401020303" pitchFamily="18" charset="0"/>
              </a:rPr>
              <a:t>Other Masons involved in the Battle for Texas Independence</a:t>
            </a:r>
            <a:endParaRPr lang="en-US" sz="3600" dirty="0"/>
          </a:p>
        </p:txBody>
      </p:sp>
      <p:sp>
        <p:nvSpPr>
          <p:cNvPr id="3" name="Content Placeholder 2">
            <a:extLst>
              <a:ext uri="{FF2B5EF4-FFF2-40B4-BE49-F238E27FC236}">
                <a16:creationId xmlns:a16="http://schemas.microsoft.com/office/drawing/2014/main" id="{F8E63FFC-7A6C-D128-9D2B-01F0B3FD13E7}"/>
              </a:ext>
            </a:extLst>
          </p:cNvPr>
          <p:cNvSpPr>
            <a:spLocks noGrp="1"/>
          </p:cNvSpPr>
          <p:nvPr>
            <p:ph sz="half" idx="1"/>
          </p:nvPr>
        </p:nvSpPr>
        <p:spPr>
          <a:xfrm>
            <a:off x="31954" y="970219"/>
            <a:ext cx="6064046" cy="5627226"/>
          </a:xfrm>
        </p:spPr>
        <p:txBody>
          <a:bodyPr>
            <a:normAutofit fontScale="62500" lnSpcReduction="20000"/>
          </a:bodyPr>
          <a:lstStyle/>
          <a:p>
            <a:r>
              <a:rPr lang="en-US" dirty="0">
                <a:latin typeface="Baskerville" panose="02020502070401020303" pitchFamily="18" charset="0"/>
                <a:ea typeface="Baskerville" panose="02020502070401020303" pitchFamily="18" charset="0"/>
              </a:rPr>
              <a:t>William R. Carey: Carey was a member of the Texas Holland Lodge No. 36 in Gonzales, Texas. He was one of the defenders of the Alamo and was killed in the battle.</a:t>
            </a:r>
          </a:p>
          <a:p>
            <a:r>
              <a:rPr lang="en-US" dirty="0">
                <a:latin typeface="Baskerville" panose="02020502070401020303" pitchFamily="18" charset="0"/>
                <a:ea typeface="Baskerville" panose="02020502070401020303" pitchFamily="18" charset="0"/>
              </a:rPr>
              <a:t>Green B. Jameson: Jameson was a member of the Harmony Lodge No. 6 in San Augustine, Texas. He served as a scout for the Texian army during the Revolution and fought at the Battle of the Alamo.</a:t>
            </a:r>
          </a:p>
          <a:p>
            <a:r>
              <a:rPr lang="en-US" dirty="0">
                <a:latin typeface="Baskerville" panose="02020502070401020303" pitchFamily="18" charset="0"/>
                <a:ea typeface="Baskerville" panose="02020502070401020303" pitchFamily="18" charset="0"/>
              </a:rPr>
              <a:t>John W. Smith: Smith was a member of the Holland Lodge No. 36 in Gonzales, Texas. He was one of the defenders of the Alamo and was killed in the battle.</a:t>
            </a:r>
          </a:p>
          <a:p>
            <a:r>
              <a:rPr lang="en-US" dirty="0">
                <a:latin typeface="Baskerville" panose="02020502070401020303" pitchFamily="18" charset="0"/>
                <a:ea typeface="Baskerville" panose="02020502070401020303" pitchFamily="18" charset="0"/>
              </a:rPr>
              <a:t>Samuel Whitely: Whitely was a member of the Texas Holland Lodge No. 36 in Gonzales, Texas. He was one of the defenders of the Alamo and was killed in the battle.</a:t>
            </a:r>
          </a:p>
          <a:p>
            <a:r>
              <a:rPr lang="en-US" dirty="0">
                <a:latin typeface="Baskerville" panose="02020502070401020303" pitchFamily="18" charset="0"/>
                <a:ea typeface="Baskerville" panose="02020502070401020303" pitchFamily="18" charset="0"/>
              </a:rPr>
              <a:t>Claiborne C. Young: Young was a member of the Texas San Felipe de Austin Lodge No. 27. He fought at the Battle of the Alamo and was </a:t>
            </a:r>
            <a:r>
              <a:rPr lang="en-US" b="1" dirty="0">
                <a:latin typeface="Baskerville" panose="02020502070401020303" pitchFamily="18" charset="0"/>
                <a:ea typeface="Baskerville" panose="02020502070401020303" pitchFamily="18" charset="0"/>
              </a:rPr>
              <a:t>one of the few defenders who survived the battle.</a:t>
            </a:r>
            <a:r>
              <a:rPr lang="en-US" dirty="0">
                <a:latin typeface="Baskerville" panose="02020502070401020303" pitchFamily="18" charset="0"/>
                <a:ea typeface="Baskerville" panose="02020502070401020303" pitchFamily="18" charset="0"/>
              </a:rPr>
              <a:t> He was later released by General Antonio López de Santa Anna as a messenger to carry the news of the defeat to Sam Houston and the Texan army.</a:t>
            </a:r>
          </a:p>
          <a:p>
            <a:pPr marL="0" indent="0">
              <a:buNone/>
            </a:pPr>
            <a:endParaRPr lang="en-US" dirty="0"/>
          </a:p>
        </p:txBody>
      </p:sp>
      <p:sp>
        <p:nvSpPr>
          <p:cNvPr id="4" name="Content Placeholder 3">
            <a:extLst>
              <a:ext uri="{FF2B5EF4-FFF2-40B4-BE49-F238E27FC236}">
                <a16:creationId xmlns:a16="http://schemas.microsoft.com/office/drawing/2014/main" id="{6CF5487D-1C9F-159B-CC14-084C66F3D83A}"/>
              </a:ext>
            </a:extLst>
          </p:cNvPr>
          <p:cNvSpPr>
            <a:spLocks noGrp="1"/>
          </p:cNvSpPr>
          <p:nvPr>
            <p:ph sz="half" idx="2"/>
          </p:nvPr>
        </p:nvSpPr>
        <p:spPr>
          <a:xfrm>
            <a:off x="6191863" y="970219"/>
            <a:ext cx="5815781" cy="5627226"/>
          </a:xfrm>
        </p:spPr>
        <p:txBody>
          <a:bodyPr>
            <a:normAutofit fontScale="62500" lnSpcReduction="20000"/>
          </a:bodyPr>
          <a:lstStyle/>
          <a:p>
            <a:r>
              <a:rPr lang="en-US" dirty="0">
                <a:latin typeface="Baskerville" panose="02020502070401020303" pitchFamily="18" charset="0"/>
                <a:ea typeface="Baskerville" panose="02020502070401020303" pitchFamily="18" charset="0"/>
              </a:rPr>
              <a:t>Amos Pollard: Pollard was a member of the Texas Holland Lodge No. 36 in Gonzales, Texas. He fought at the Battle of the Alamo and was killed in the battle.</a:t>
            </a:r>
          </a:p>
          <a:p>
            <a:r>
              <a:rPr lang="en-US" dirty="0">
                <a:latin typeface="Baskerville" panose="02020502070401020303" pitchFamily="18" charset="0"/>
                <a:ea typeface="Baskerville" panose="02020502070401020303" pitchFamily="18" charset="0"/>
              </a:rPr>
              <a:t>Sidney Sherman: Sherman was a military leader during the Texas Revolution and played a key role in the Battle of San Jacinto. He was a member of the Masonic lodge in New York before moving to Texas.</a:t>
            </a:r>
          </a:p>
          <a:p>
            <a:r>
              <a:rPr lang="en-US" dirty="0">
                <a:latin typeface="Baskerville" panose="02020502070401020303" pitchFamily="18" charset="0"/>
                <a:ea typeface="Baskerville" panose="02020502070401020303" pitchFamily="18" charset="0"/>
              </a:rPr>
              <a:t>James W. Robinson: Robinson was a military leader during the Texas Revolution and served as the Secretary of State of the Republic of Texas. He was a member of the Masonic lodge in Tennessee before moving to Texas.</a:t>
            </a:r>
          </a:p>
          <a:p>
            <a:r>
              <a:rPr lang="en-US" dirty="0">
                <a:latin typeface="Baskerville" panose="02020502070401020303" pitchFamily="18" charset="0"/>
                <a:ea typeface="Baskerville" panose="02020502070401020303" pitchFamily="18" charset="0"/>
              </a:rPr>
              <a:t>William H. Wharton: Wharton was a lawyer and politician who served as a delegate to the Convention of 1836, which declared Texas' independence from Mexico. He was initiated into Freemasonry in Tennessee in 1827 and later became a member of the Milam Lodge No. 2 in Texas.</a:t>
            </a:r>
          </a:p>
          <a:p>
            <a:r>
              <a:rPr lang="en-US" dirty="0">
                <a:latin typeface="Baskerville" panose="02020502070401020303" pitchFamily="18" charset="0"/>
                <a:ea typeface="Baskerville" panose="02020502070401020303" pitchFamily="18" charset="0"/>
              </a:rPr>
              <a:t>Richard Coke: Coke was a lawyer, politician, and the 15th Governor of Texas. He was initiated into Freemasonry in Virginia in 1851 and later became a member of the Waco Lodge No. 92 in Texas.</a:t>
            </a:r>
          </a:p>
          <a:p>
            <a:r>
              <a:rPr lang="en-US" dirty="0">
                <a:latin typeface="Baskerville" panose="02020502070401020303" pitchFamily="18" charset="0"/>
                <a:ea typeface="Baskerville" panose="02020502070401020303" pitchFamily="18" charset="0"/>
              </a:rPr>
              <a:t>John Henry Brown: Brown was a lawyer, politician, and historian who wrote several important works on Texas history. He was initiated into Freemasonry in Tennessee in 1847 and later became a member of the Milam Lodge No. 2 in Texas.</a:t>
            </a:r>
          </a:p>
          <a:p>
            <a:endParaRPr lang="en-US" dirty="0"/>
          </a:p>
        </p:txBody>
      </p:sp>
    </p:spTree>
    <p:extLst>
      <p:ext uri="{BB962C8B-B14F-4D97-AF65-F5344CB8AC3E}">
        <p14:creationId xmlns:p14="http://schemas.microsoft.com/office/powerpoint/2010/main" val="3915370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48F64AA-5BE2-4280-BEFA-DC288118F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symbols in a circle&#10;&#10;Description automatically generated with low confidence">
            <a:extLst>
              <a:ext uri="{FF2B5EF4-FFF2-40B4-BE49-F238E27FC236}">
                <a16:creationId xmlns:a16="http://schemas.microsoft.com/office/drawing/2014/main" id="{B6D7454F-8622-069C-9E3A-6BBB06803438}"/>
              </a:ext>
            </a:extLst>
          </p:cNvPr>
          <p:cNvPicPr>
            <a:picLocks noChangeAspect="1"/>
          </p:cNvPicPr>
          <p:nvPr/>
        </p:nvPicPr>
        <p:blipFill rotWithShape="1">
          <a:blip r:embed="rId3"/>
          <a:srcRect t="8283" r="2" b="17441"/>
          <a:stretch/>
        </p:blipFill>
        <p:spPr>
          <a:xfrm>
            <a:off x="20" y="2"/>
            <a:ext cx="7534620" cy="4197368"/>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p:spPr>
      </p:pic>
      <p:pic>
        <p:nvPicPr>
          <p:cNvPr id="13" name="Picture 12" descr="A picture containing flag, sky, cloud, pole&#10;&#10;Description automatically generated">
            <a:extLst>
              <a:ext uri="{FF2B5EF4-FFF2-40B4-BE49-F238E27FC236}">
                <a16:creationId xmlns:a16="http://schemas.microsoft.com/office/drawing/2014/main" id="{1E7432D6-9FB6-C393-A2C8-374252E534C8}"/>
              </a:ext>
            </a:extLst>
          </p:cNvPr>
          <p:cNvPicPr>
            <a:picLocks noChangeAspect="1"/>
          </p:cNvPicPr>
          <p:nvPr/>
        </p:nvPicPr>
        <p:blipFill rotWithShape="1">
          <a:blip r:embed="rId4"/>
          <a:srcRect l="18640" r="3229" b="3"/>
          <a:stretch/>
        </p:blipFill>
        <p:spPr>
          <a:xfrm>
            <a:off x="7653536"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5" name="Content Placeholder 4">
            <a:extLst>
              <a:ext uri="{FF2B5EF4-FFF2-40B4-BE49-F238E27FC236}">
                <a16:creationId xmlns:a16="http://schemas.microsoft.com/office/drawing/2014/main" id="{601BE6A8-7CA6-220A-164A-C1DF0762A583}"/>
              </a:ext>
            </a:extLst>
          </p:cNvPr>
          <p:cNvPicPr>
            <a:picLocks noGrp="1" noChangeAspect="1"/>
          </p:cNvPicPr>
          <p:nvPr>
            <p:ph idx="1"/>
          </p:nvPr>
        </p:nvPicPr>
        <p:blipFill rotWithShape="1">
          <a:blip r:embed="rId5"/>
          <a:srcRect t="27487" r="-1" b="12306"/>
          <a:stretch/>
        </p:blipFill>
        <p:spPr>
          <a:xfrm>
            <a:off x="1" y="4316255"/>
            <a:ext cx="6836850" cy="2541737"/>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itle 1">
            <a:extLst>
              <a:ext uri="{FF2B5EF4-FFF2-40B4-BE49-F238E27FC236}">
                <a16:creationId xmlns:a16="http://schemas.microsoft.com/office/drawing/2014/main" id="{6816FEAD-20E3-E2B6-9DA6-C614AB5A336E}"/>
              </a:ext>
            </a:extLst>
          </p:cNvPr>
          <p:cNvSpPr>
            <a:spLocks noGrp="1"/>
          </p:cNvSpPr>
          <p:nvPr>
            <p:ph type="title"/>
          </p:nvPr>
        </p:nvSpPr>
        <p:spPr>
          <a:xfrm>
            <a:off x="6343650" y="4197370"/>
            <a:ext cx="5845302" cy="2660622"/>
          </a:xfrm>
        </p:spPr>
        <p:txBody>
          <a:bodyPr vert="horz" lIns="91440" tIns="45720" rIns="91440" bIns="45720" rtlCol="0" anchor="b">
            <a:normAutofit fontScale="90000"/>
          </a:bodyPr>
          <a:lstStyle/>
          <a:p>
            <a:r>
              <a:rPr lang="en-US" kern="1200" dirty="0">
                <a:solidFill>
                  <a:schemeClr val="tx1"/>
                </a:solidFill>
                <a:latin typeface="Baskerville" panose="02020502070401020303" pitchFamily="18" charset="0"/>
                <a:ea typeface="Baskerville" panose="02020502070401020303" pitchFamily="18" charset="0"/>
              </a:rPr>
              <a:t>Pre-History – Side 1</a:t>
            </a:r>
            <a:br>
              <a:rPr lang="en-US" kern="1200" dirty="0">
                <a:solidFill>
                  <a:schemeClr val="tx1"/>
                </a:solidFill>
                <a:latin typeface="Baskerville" panose="02020502070401020303" pitchFamily="18" charset="0"/>
                <a:ea typeface="Baskerville" panose="02020502070401020303" pitchFamily="18" charset="0"/>
              </a:rPr>
            </a:br>
            <a:r>
              <a:rPr lang="en-US" dirty="0">
                <a:latin typeface="Baskerville" panose="02020502070401020303" pitchFamily="18" charset="0"/>
                <a:ea typeface="Baskerville" panose="02020502070401020303" pitchFamily="18" charset="0"/>
              </a:rPr>
              <a:t>Pro Regent</a:t>
            </a:r>
            <a:br>
              <a:rPr lang="en-US" dirty="0">
                <a:latin typeface="Baskerville" panose="02020502070401020303" pitchFamily="18" charset="0"/>
                <a:ea typeface="Baskerville" panose="02020502070401020303" pitchFamily="18" charset="0"/>
              </a:rPr>
            </a:br>
            <a:r>
              <a:rPr lang="en-US" dirty="0">
                <a:latin typeface="Baskerville" panose="02020502070401020303" pitchFamily="18" charset="0"/>
                <a:ea typeface="Baskerville" panose="02020502070401020303" pitchFamily="18" charset="0"/>
              </a:rPr>
              <a:t>Spain</a:t>
            </a:r>
            <a:br>
              <a:rPr lang="en-US" dirty="0">
                <a:latin typeface="Baskerville" panose="02020502070401020303" pitchFamily="18" charset="0"/>
                <a:ea typeface="Baskerville" panose="02020502070401020303" pitchFamily="18" charset="0"/>
              </a:rPr>
            </a:br>
            <a:r>
              <a:rPr lang="en-US" dirty="0">
                <a:latin typeface="Baskerville" panose="02020502070401020303" pitchFamily="18" charset="0"/>
                <a:ea typeface="Baskerville" panose="02020502070401020303" pitchFamily="18" charset="0"/>
              </a:rPr>
              <a:t>York </a:t>
            </a:r>
            <a:r>
              <a:rPr lang="en-US" kern="1200" dirty="0">
                <a:solidFill>
                  <a:schemeClr val="tx1"/>
                </a:solidFill>
                <a:latin typeface="Baskerville" panose="02020502070401020303" pitchFamily="18" charset="0"/>
                <a:ea typeface="Baskerville" panose="02020502070401020303" pitchFamily="18" charset="0"/>
              </a:rPr>
              <a:t>Rite Masons</a:t>
            </a:r>
            <a:br>
              <a:rPr lang="en-US" kern="1200" dirty="0">
                <a:solidFill>
                  <a:schemeClr val="tx1"/>
                </a:solidFill>
                <a:latin typeface="Baskerville" panose="02020502070401020303" pitchFamily="18" charset="0"/>
                <a:ea typeface="Baskerville" panose="02020502070401020303" pitchFamily="18" charset="0"/>
              </a:rPr>
            </a:br>
            <a:r>
              <a:rPr lang="en-US" kern="1200" dirty="0">
                <a:solidFill>
                  <a:schemeClr val="tx1"/>
                </a:solidFill>
                <a:latin typeface="Baskerville" panose="02020502070401020303" pitchFamily="18" charset="0"/>
                <a:ea typeface="Baskerville" panose="02020502070401020303" pitchFamily="18" charset="0"/>
              </a:rPr>
              <a:t>led by Augustin de Iturbide</a:t>
            </a:r>
            <a:endParaRPr lang="en-US" kern="1200" dirty="0">
              <a:solidFill>
                <a:schemeClr val="tx1"/>
              </a:solidFill>
              <a:latin typeface="+mj-lt"/>
              <a:ea typeface="+mj-ea"/>
              <a:cs typeface="+mj-cs"/>
            </a:endParaRPr>
          </a:p>
        </p:txBody>
      </p:sp>
    </p:spTree>
    <p:extLst>
      <p:ext uri="{BB962C8B-B14F-4D97-AF65-F5344CB8AC3E}">
        <p14:creationId xmlns:p14="http://schemas.microsoft.com/office/powerpoint/2010/main" val="2827274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1562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painting, graphic design, poster&#10;&#10;Description automatically generated">
            <a:extLst>
              <a:ext uri="{FF2B5EF4-FFF2-40B4-BE49-F238E27FC236}">
                <a16:creationId xmlns:a16="http://schemas.microsoft.com/office/drawing/2014/main" id="{DB3B490F-C596-6D90-17F9-60DD44B0AE5D}"/>
              </a:ext>
            </a:extLst>
          </p:cNvPr>
          <p:cNvPicPr>
            <a:picLocks noChangeAspect="1"/>
          </p:cNvPicPr>
          <p:nvPr/>
        </p:nvPicPr>
        <p:blipFill>
          <a:blip r:embed="rId3"/>
          <a:stretch>
            <a:fillRect/>
          </a:stretch>
        </p:blipFill>
        <p:spPr>
          <a:xfrm>
            <a:off x="6321425" y="639763"/>
            <a:ext cx="5008563" cy="3059113"/>
          </a:xfrm>
          <a:prstGeom prst="rect">
            <a:avLst/>
          </a:prstGeom>
        </p:spPr>
      </p:pic>
      <p:pic>
        <p:nvPicPr>
          <p:cNvPr id="7" name="Picture 6" descr="A picture containing eagle, drawing, sketch, beak&#10;&#10;Description automatically generated">
            <a:extLst>
              <a:ext uri="{FF2B5EF4-FFF2-40B4-BE49-F238E27FC236}">
                <a16:creationId xmlns:a16="http://schemas.microsoft.com/office/drawing/2014/main" id="{2D01045A-547F-082D-705F-78618CA3CB51}"/>
              </a:ext>
            </a:extLst>
          </p:cNvPr>
          <p:cNvPicPr>
            <a:picLocks noChangeAspect="1"/>
          </p:cNvPicPr>
          <p:nvPr/>
        </p:nvPicPr>
        <p:blipFill>
          <a:blip r:embed="rId4"/>
          <a:stretch>
            <a:fillRect/>
          </a:stretch>
        </p:blipFill>
        <p:spPr>
          <a:xfrm>
            <a:off x="6321425" y="3767138"/>
            <a:ext cx="2487613" cy="2452688"/>
          </a:xfrm>
          <a:prstGeom prst="rect">
            <a:avLst/>
          </a:prstGeom>
        </p:spPr>
      </p:pic>
      <p:pic>
        <p:nvPicPr>
          <p:cNvPr id="5" name="Content Placeholder 4" descr="A picture containing flag, cloud, sky, daytime&#10;&#10;Description automatically generated">
            <a:extLst>
              <a:ext uri="{FF2B5EF4-FFF2-40B4-BE49-F238E27FC236}">
                <a16:creationId xmlns:a16="http://schemas.microsoft.com/office/drawing/2014/main" id="{7DA91351-24D3-7228-A14D-929D61008731}"/>
              </a:ext>
            </a:extLst>
          </p:cNvPr>
          <p:cNvPicPr>
            <a:picLocks noGrp="1" noChangeAspect="1"/>
          </p:cNvPicPr>
          <p:nvPr>
            <p:ph idx="1"/>
          </p:nvPr>
        </p:nvPicPr>
        <p:blipFill>
          <a:blip r:embed="rId5"/>
          <a:stretch>
            <a:fillRect/>
          </a:stretch>
        </p:blipFill>
        <p:spPr>
          <a:xfrm>
            <a:off x="8877300" y="3767138"/>
            <a:ext cx="2452688" cy="2452688"/>
          </a:xfrm>
        </p:spPr>
      </p:pic>
      <p:sp>
        <p:nvSpPr>
          <p:cNvPr id="2" name="Title 1">
            <a:extLst>
              <a:ext uri="{FF2B5EF4-FFF2-40B4-BE49-F238E27FC236}">
                <a16:creationId xmlns:a16="http://schemas.microsoft.com/office/drawing/2014/main" id="{A46880A7-5DB6-DF2A-19D1-E1B393E618C4}"/>
              </a:ext>
            </a:extLst>
          </p:cNvPr>
          <p:cNvSpPr>
            <a:spLocks noGrp="1"/>
          </p:cNvSpPr>
          <p:nvPr>
            <p:ph type="title"/>
          </p:nvPr>
        </p:nvSpPr>
        <p:spPr>
          <a:xfrm>
            <a:off x="0" y="640080"/>
            <a:ext cx="5468547" cy="5578816"/>
          </a:xfrm>
        </p:spPr>
        <p:txBody>
          <a:bodyPr vert="horz" lIns="91440" tIns="45720" rIns="91440" bIns="45720" rtlCol="0" anchor="ctr">
            <a:normAutofit/>
          </a:bodyPr>
          <a:lstStyle/>
          <a:p>
            <a:r>
              <a:rPr lang="en-US" kern="1200" dirty="0">
                <a:solidFill>
                  <a:srgbClr val="FFFFFF"/>
                </a:solidFill>
                <a:latin typeface="Baskerville" panose="02020502070401020303" pitchFamily="18" charset="0"/>
                <a:ea typeface="Baskerville" panose="02020502070401020303" pitchFamily="18" charset="0"/>
              </a:rPr>
              <a:t>Pre-History Side 2</a:t>
            </a:r>
            <a:br>
              <a:rPr lang="en-US" kern="1200" dirty="0">
                <a:solidFill>
                  <a:srgbClr val="FFFFFF"/>
                </a:solidFill>
                <a:latin typeface="Baskerville" panose="02020502070401020303" pitchFamily="18" charset="0"/>
                <a:ea typeface="Baskerville" panose="02020502070401020303" pitchFamily="18" charset="0"/>
              </a:rPr>
            </a:br>
            <a:r>
              <a:rPr lang="en-US" dirty="0">
                <a:solidFill>
                  <a:srgbClr val="FFFFFF"/>
                </a:solidFill>
                <a:latin typeface="Baskerville" panose="02020502070401020303" pitchFamily="18" charset="0"/>
                <a:ea typeface="Baskerville" panose="02020502070401020303" pitchFamily="18" charset="0"/>
              </a:rPr>
              <a:t>Constitutional Republic</a:t>
            </a:r>
            <a:br>
              <a:rPr lang="en-US" dirty="0">
                <a:solidFill>
                  <a:srgbClr val="FFFFFF"/>
                </a:solidFill>
                <a:latin typeface="Baskerville" panose="02020502070401020303" pitchFamily="18" charset="0"/>
                <a:ea typeface="Baskerville" panose="02020502070401020303" pitchFamily="18" charset="0"/>
              </a:rPr>
            </a:br>
            <a:br>
              <a:rPr lang="en-US" dirty="0">
                <a:solidFill>
                  <a:srgbClr val="FFFFFF"/>
                </a:solidFill>
                <a:latin typeface="Baskerville" panose="02020502070401020303" pitchFamily="18" charset="0"/>
                <a:ea typeface="Baskerville" panose="02020502070401020303" pitchFamily="18" charset="0"/>
              </a:rPr>
            </a:br>
            <a:r>
              <a:rPr lang="en-US" dirty="0">
                <a:solidFill>
                  <a:srgbClr val="FFFFFF"/>
                </a:solidFill>
                <a:latin typeface="Baskerville" panose="02020502070401020303" pitchFamily="18" charset="0"/>
                <a:ea typeface="Baskerville" panose="02020502070401020303" pitchFamily="18" charset="0"/>
              </a:rPr>
              <a:t>Scottish </a:t>
            </a:r>
            <a:r>
              <a:rPr lang="en-US" kern="1200" dirty="0">
                <a:solidFill>
                  <a:srgbClr val="FFFFFF"/>
                </a:solidFill>
                <a:latin typeface="Baskerville" panose="02020502070401020303" pitchFamily="18" charset="0"/>
                <a:ea typeface="Baskerville" panose="02020502070401020303" pitchFamily="18" charset="0"/>
              </a:rPr>
              <a:t>Rite Masons</a:t>
            </a:r>
            <a:br>
              <a:rPr lang="en-US" kern="1200" dirty="0">
                <a:solidFill>
                  <a:srgbClr val="FFFFFF"/>
                </a:solidFill>
                <a:latin typeface="Baskerville" panose="02020502070401020303" pitchFamily="18" charset="0"/>
                <a:ea typeface="Baskerville" panose="02020502070401020303" pitchFamily="18" charset="0"/>
              </a:rPr>
            </a:br>
            <a:br>
              <a:rPr lang="en-US" kern="1200" dirty="0">
                <a:solidFill>
                  <a:srgbClr val="FFFFFF"/>
                </a:solidFill>
                <a:latin typeface="Baskerville" panose="02020502070401020303" pitchFamily="18" charset="0"/>
                <a:ea typeface="Baskerville" panose="02020502070401020303" pitchFamily="18" charset="0"/>
              </a:rPr>
            </a:br>
            <a:r>
              <a:rPr lang="en-US" kern="1200" dirty="0">
                <a:solidFill>
                  <a:srgbClr val="FFFFFF"/>
                </a:solidFill>
                <a:latin typeface="Baskerville" panose="02020502070401020303" pitchFamily="18" charset="0"/>
                <a:ea typeface="Baskerville" panose="02020502070401020303" pitchFamily="18" charset="0"/>
              </a:rPr>
              <a:t>led by</a:t>
            </a:r>
            <a:br>
              <a:rPr lang="en-US" kern="1200" dirty="0">
                <a:solidFill>
                  <a:srgbClr val="FFFFFF"/>
                </a:solidFill>
                <a:latin typeface="Baskerville" panose="02020502070401020303" pitchFamily="18" charset="0"/>
                <a:ea typeface="Baskerville" panose="02020502070401020303" pitchFamily="18" charset="0"/>
              </a:rPr>
            </a:br>
            <a:r>
              <a:rPr lang="en-US" kern="1200" dirty="0">
                <a:solidFill>
                  <a:srgbClr val="FFFFFF"/>
                </a:solidFill>
                <a:latin typeface="Baskerville" panose="02020502070401020303" pitchFamily="18" charset="0"/>
                <a:ea typeface="Baskerville" panose="02020502070401020303" pitchFamily="18" charset="0"/>
              </a:rPr>
              <a:t>Antonio Lopes de Santa Anna </a:t>
            </a:r>
          </a:p>
        </p:txBody>
      </p:sp>
    </p:spTree>
    <p:extLst>
      <p:ext uri="{BB962C8B-B14F-4D97-AF65-F5344CB8AC3E}">
        <p14:creationId xmlns:p14="http://schemas.microsoft.com/office/powerpoint/2010/main" val="1802666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150B07-6BB0-578B-76DC-6EB81EB180CC}"/>
              </a:ext>
            </a:extLst>
          </p:cNvPr>
          <p:cNvSpPr>
            <a:spLocks noGrp="1"/>
          </p:cNvSpPr>
          <p:nvPr>
            <p:ph type="title"/>
          </p:nvPr>
        </p:nvSpPr>
        <p:spPr>
          <a:xfrm>
            <a:off x="6421387" y="249762"/>
            <a:ext cx="5598548" cy="797374"/>
          </a:xfrm>
        </p:spPr>
        <p:txBody>
          <a:bodyPr vert="horz" lIns="91440" tIns="45720" rIns="91440" bIns="45720" rtlCol="0" anchor="t">
            <a:normAutofit/>
          </a:bodyPr>
          <a:lstStyle/>
          <a:p>
            <a:r>
              <a:rPr lang="en-US" sz="4000" dirty="0">
                <a:solidFill>
                  <a:schemeClr val="bg1"/>
                </a:solidFill>
                <a:latin typeface="Baskerville" panose="02020502070401020303" pitchFamily="18" charset="0"/>
                <a:ea typeface="Baskerville" panose="02020502070401020303" pitchFamily="18" charset="0"/>
              </a:rPr>
              <a:t>Historical Background</a:t>
            </a:r>
          </a:p>
        </p:txBody>
      </p:sp>
      <p:pic>
        <p:nvPicPr>
          <p:cNvPr id="6" name="Content Placeholder 5" descr="A picture containing flag, cloud, sky, daytime&#10;&#10;Description automatically generated">
            <a:extLst>
              <a:ext uri="{FF2B5EF4-FFF2-40B4-BE49-F238E27FC236}">
                <a16:creationId xmlns:a16="http://schemas.microsoft.com/office/drawing/2014/main" id="{99ED4953-6143-FF7F-442B-39A7721F1677}"/>
              </a:ext>
            </a:extLst>
          </p:cNvPr>
          <p:cNvPicPr>
            <a:picLocks noChangeAspect="1"/>
          </p:cNvPicPr>
          <p:nvPr/>
        </p:nvPicPr>
        <p:blipFill rotWithShape="1">
          <a:blip r:embed="rId3"/>
          <a:srcRect l="9784"/>
          <a:stretch/>
        </p:blipFill>
        <p:spPr>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30" name="Group 29">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40" name="Freeform: Shape 30">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5" name="Content Placeholder 24">
            <a:extLst>
              <a:ext uri="{FF2B5EF4-FFF2-40B4-BE49-F238E27FC236}">
                <a16:creationId xmlns:a16="http://schemas.microsoft.com/office/drawing/2014/main" id="{1F7A3870-4E8B-EE00-0F95-2F0A87EB750D}"/>
              </a:ext>
            </a:extLst>
          </p:cNvPr>
          <p:cNvSpPr>
            <a:spLocks noGrp="1"/>
          </p:cNvSpPr>
          <p:nvPr>
            <p:ph idx="1"/>
          </p:nvPr>
        </p:nvSpPr>
        <p:spPr>
          <a:xfrm>
            <a:off x="6270084" y="1165123"/>
            <a:ext cx="5921896" cy="5443116"/>
          </a:xfrm>
        </p:spPr>
        <p:txBody>
          <a:bodyPr>
            <a:normAutofit lnSpcReduction="10000"/>
          </a:bodyPr>
          <a:lstStyle/>
          <a:p>
            <a:r>
              <a:rPr lang="en-US" sz="3200" dirty="0">
                <a:solidFill>
                  <a:schemeClr val="bg1">
                    <a:alpha val="80000"/>
                  </a:schemeClr>
                </a:solidFill>
                <a:latin typeface="Baskerville" panose="02020502070401020303" pitchFamily="18" charset="0"/>
                <a:ea typeface="Baskerville" panose="02020502070401020303" pitchFamily="18" charset="0"/>
              </a:rPr>
              <a:t>Masonry in Mexico 1785</a:t>
            </a:r>
          </a:p>
          <a:p>
            <a:pPr lvl="1"/>
            <a:r>
              <a:rPr lang="en-US" sz="2800" dirty="0">
                <a:solidFill>
                  <a:schemeClr val="bg1">
                    <a:alpha val="80000"/>
                  </a:schemeClr>
                </a:solidFill>
                <a:latin typeface="Baskerville" panose="02020502070401020303" pitchFamily="18" charset="0"/>
                <a:ea typeface="Baskerville" panose="02020502070401020303" pitchFamily="18" charset="0"/>
              </a:rPr>
              <a:t>Masonry takes hold, Blue Lodge, Scottish Rite and York Rite</a:t>
            </a:r>
          </a:p>
          <a:p>
            <a:pPr lvl="1"/>
            <a:r>
              <a:rPr lang="en-US" sz="2800" dirty="0">
                <a:solidFill>
                  <a:schemeClr val="bg1">
                    <a:alpha val="80000"/>
                  </a:schemeClr>
                </a:solidFill>
                <a:latin typeface="Baskerville" panose="02020502070401020303" pitchFamily="18" charset="0"/>
                <a:ea typeface="Baskerville" panose="02020502070401020303" pitchFamily="18" charset="0"/>
              </a:rPr>
              <a:t>No less than 14 Presidents of Mexico have been Masons</a:t>
            </a:r>
          </a:p>
          <a:p>
            <a:r>
              <a:rPr lang="en-US" sz="3200" dirty="0">
                <a:solidFill>
                  <a:schemeClr val="bg1">
                    <a:alpha val="80000"/>
                  </a:schemeClr>
                </a:solidFill>
                <a:latin typeface="Baskerville" panose="02020502070401020303" pitchFamily="18" charset="0"/>
                <a:ea typeface="Baskerville" panose="02020502070401020303" pitchFamily="18" charset="0"/>
              </a:rPr>
              <a:t>First Mexican Republic1824 – 1836</a:t>
            </a:r>
          </a:p>
          <a:p>
            <a:r>
              <a:rPr lang="en-US" sz="3200" dirty="0">
                <a:solidFill>
                  <a:schemeClr val="bg1">
                    <a:alpha val="80000"/>
                  </a:schemeClr>
                </a:solidFill>
                <a:latin typeface="Baskerville" panose="02020502070401020303" pitchFamily="18" charset="0"/>
                <a:ea typeface="Baskerville" panose="02020502070401020303" pitchFamily="18" charset="0"/>
              </a:rPr>
              <a:t>Augustin de Iturbide - hero of the masses</a:t>
            </a:r>
          </a:p>
          <a:p>
            <a:pPr lvl="1"/>
            <a:r>
              <a:rPr lang="en-US" sz="2800" dirty="0">
                <a:solidFill>
                  <a:schemeClr val="bg1">
                    <a:alpha val="80000"/>
                  </a:schemeClr>
                </a:solidFill>
                <a:latin typeface="Baskerville" panose="02020502070401020303" pitchFamily="18" charset="0"/>
                <a:ea typeface="Baskerville" panose="02020502070401020303" pitchFamily="18" charset="0"/>
              </a:rPr>
              <a:t>Raised in Mexico City</a:t>
            </a:r>
          </a:p>
          <a:p>
            <a:pPr lvl="1"/>
            <a:r>
              <a:rPr lang="en-US" sz="2800" dirty="0">
                <a:solidFill>
                  <a:schemeClr val="bg1">
                    <a:alpha val="80000"/>
                  </a:schemeClr>
                </a:solidFill>
                <a:latin typeface="Baskerville" panose="02020502070401020303" pitchFamily="18" charset="0"/>
                <a:ea typeface="Baskerville" panose="02020502070401020303" pitchFamily="18" charset="0"/>
              </a:rPr>
              <a:t>In power for one year</a:t>
            </a:r>
          </a:p>
          <a:p>
            <a:r>
              <a:rPr lang="en-US" sz="3200" dirty="0">
                <a:solidFill>
                  <a:schemeClr val="bg1">
                    <a:alpha val="80000"/>
                  </a:schemeClr>
                </a:solidFill>
                <a:latin typeface="Baskerville" panose="02020502070401020303" pitchFamily="18" charset="0"/>
                <a:ea typeface="Baskerville" panose="02020502070401020303" pitchFamily="18" charset="0"/>
              </a:rPr>
              <a:t>Overthrown in 1824</a:t>
            </a:r>
          </a:p>
          <a:p>
            <a:endParaRPr lang="en-US" sz="2400" dirty="0">
              <a:solidFill>
                <a:schemeClr val="bg1">
                  <a:alpha val="80000"/>
                </a:schemeClr>
              </a:solidFill>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15757544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up of a flag&#10;&#10;Description automatically generated">
            <a:extLst>
              <a:ext uri="{FF2B5EF4-FFF2-40B4-BE49-F238E27FC236}">
                <a16:creationId xmlns:a16="http://schemas.microsoft.com/office/drawing/2014/main" id="{8F47D5B6-C4D3-0350-6765-AEAD4BD26433}"/>
              </a:ext>
            </a:extLst>
          </p:cNvPr>
          <p:cNvPicPr>
            <a:picLocks noChangeAspect="1"/>
          </p:cNvPicPr>
          <p:nvPr/>
        </p:nvPicPr>
        <p:blipFill rotWithShape="1">
          <a:blip r:embed="rId3"/>
          <a:srcRect t="14329" r="-2" b="382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Content Placeholder 4" descr="A picture containing cloud, sky, building, tree&#10;&#10;Description automatically generated">
            <a:extLst>
              <a:ext uri="{FF2B5EF4-FFF2-40B4-BE49-F238E27FC236}">
                <a16:creationId xmlns:a16="http://schemas.microsoft.com/office/drawing/2014/main" id="{372E681C-B156-7AE2-F03C-8D18B684BC54}"/>
              </a:ext>
            </a:extLst>
          </p:cNvPr>
          <p:cNvPicPr>
            <a:picLocks noChangeAspect="1"/>
          </p:cNvPicPr>
          <p:nvPr/>
        </p:nvPicPr>
        <p:blipFill rotWithShape="1">
          <a:blip r:embed="rId4"/>
          <a:srcRect t="29171" r="-2" b="-2"/>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6" name="Freeform: Shape 15">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2EE8CCD3-EFF5-C458-1263-F328B0400F4C}"/>
              </a:ext>
            </a:extLst>
          </p:cNvPr>
          <p:cNvSpPr>
            <a:spLocks noGrp="1"/>
          </p:cNvSpPr>
          <p:nvPr>
            <p:ph type="title"/>
          </p:nvPr>
        </p:nvSpPr>
        <p:spPr>
          <a:xfrm>
            <a:off x="448056" y="859536"/>
            <a:ext cx="4832802" cy="1243584"/>
          </a:xfrm>
        </p:spPr>
        <p:txBody>
          <a:bodyPr>
            <a:normAutofit/>
          </a:bodyPr>
          <a:lstStyle/>
          <a:p>
            <a:r>
              <a:rPr lang="en-US" sz="3400" dirty="0">
                <a:latin typeface="Baskerville" panose="02020502070401020303" pitchFamily="18" charset="0"/>
                <a:ea typeface="Baskerville" panose="02020502070401020303" pitchFamily="18" charset="0"/>
              </a:rPr>
              <a:t>The province of Coahuila “</a:t>
            </a:r>
            <a:r>
              <a:rPr lang="en-US" sz="3400" dirty="0" err="1">
                <a:latin typeface="Baskerville" panose="02020502070401020303" pitchFamily="18" charset="0"/>
                <a:ea typeface="Baskerville" panose="02020502070401020303" pitchFamily="18" charset="0"/>
              </a:rPr>
              <a:t>Coa</a:t>
            </a:r>
            <a:r>
              <a:rPr lang="en-US" sz="3400" dirty="0">
                <a:latin typeface="Baskerville" panose="02020502070401020303" pitchFamily="18" charset="0"/>
                <a:ea typeface="Baskerville" panose="02020502070401020303" pitchFamily="18" charset="0"/>
              </a:rPr>
              <a:t> wee la” y </a:t>
            </a:r>
            <a:r>
              <a:rPr lang="en-US" sz="3400" dirty="0" err="1">
                <a:latin typeface="Baskerville" panose="02020502070401020303" pitchFamily="18" charset="0"/>
                <a:ea typeface="Baskerville" panose="02020502070401020303" pitchFamily="18" charset="0"/>
              </a:rPr>
              <a:t>Tejas</a:t>
            </a:r>
            <a:endParaRPr lang="en-US" sz="3400" dirty="0">
              <a:latin typeface="Baskerville" panose="02020502070401020303" pitchFamily="18" charset="0"/>
              <a:ea typeface="Baskerville" panose="02020502070401020303" pitchFamily="18" charset="0"/>
            </a:endParaRPr>
          </a:p>
        </p:txBody>
      </p:sp>
      <p:sp>
        <p:nvSpPr>
          <p:cNvPr id="20" name="Rectangle 19">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2" name="Rectangle 21">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 name="Content Placeholder 10">
            <a:extLst>
              <a:ext uri="{FF2B5EF4-FFF2-40B4-BE49-F238E27FC236}">
                <a16:creationId xmlns:a16="http://schemas.microsoft.com/office/drawing/2014/main" id="{9B113CA0-0FF9-89F3-6DC6-3A76DB191795}"/>
              </a:ext>
            </a:extLst>
          </p:cNvPr>
          <p:cNvSpPr>
            <a:spLocks noGrp="1"/>
          </p:cNvSpPr>
          <p:nvPr>
            <p:ph idx="1"/>
          </p:nvPr>
        </p:nvSpPr>
        <p:spPr>
          <a:xfrm>
            <a:off x="448056" y="2359153"/>
            <a:ext cx="4832803" cy="4480549"/>
          </a:xfrm>
        </p:spPr>
        <p:txBody>
          <a:bodyPr>
            <a:normAutofit/>
          </a:bodyPr>
          <a:lstStyle/>
          <a:p>
            <a:r>
              <a:rPr lang="en-US" sz="3200" dirty="0">
                <a:latin typeface="Baskerville" panose="02020502070401020303" pitchFamily="18" charset="0"/>
                <a:ea typeface="Baskerville" panose="02020502070401020303" pitchFamily="18" charset="0"/>
              </a:rPr>
              <a:t>For a while, Mexico was happy with Texas</a:t>
            </a:r>
          </a:p>
          <a:p>
            <a:r>
              <a:rPr lang="en-US" sz="3200" dirty="0">
                <a:latin typeface="Baskerville" panose="02020502070401020303" pitchFamily="18" charset="0"/>
                <a:ea typeface="Baskerville" panose="02020502070401020303" pitchFamily="18" charset="0"/>
              </a:rPr>
              <a:t>The immigration allowed for greater taxation</a:t>
            </a:r>
          </a:p>
          <a:p>
            <a:pPr lvl="1"/>
            <a:r>
              <a:rPr lang="en-US" dirty="0">
                <a:latin typeface="Baskerville" panose="02020502070401020303" pitchFamily="18" charset="0"/>
                <a:ea typeface="Baskerville" panose="02020502070401020303" pitchFamily="18" charset="0"/>
              </a:rPr>
              <a:t>Mexico had a terrible debt the foundation of business in Texas allowed for growth in the province of Texas</a:t>
            </a:r>
          </a:p>
        </p:txBody>
      </p:sp>
    </p:spTree>
    <p:extLst>
      <p:ext uri="{BB962C8B-B14F-4D97-AF65-F5344CB8AC3E}">
        <p14:creationId xmlns:p14="http://schemas.microsoft.com/office/powerpoint/2010/main" val="1591814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E8CCD3-EFF5-C458-1263-F328B0400F4C}"/>
              </a:ext>
            </a:extLst>
          </p:cNvPr>
          <p:cNvSpPr>
            <a:spLocks noGrp="1"/>
          </p:cNvSpPr>
          <p:nvPr>
            <p:ph type="title"/>
          </p:nvPr>
        </p:nvSpPr>
        <p:spPr>
          <a:xfrm>
            <a:off x="6901731" y="9232"/>
            <a:ext cx="4770762" cy="1330839"/>
          </a:xfrm>
        </p:spPr>
        <p:txBody>
          <a:bodyPr>
            <a:normAutofit/>
          </a:bodyPr>
          <a:lstStyle/>
          <a:p>
            <a:r>
              <a:rPr lang="en-US" dirty="0">
                <a:latin typeface="Baskerville" panose="02020502070401020303" pitchFamily="18" charset="0"/>
                <a:ea typeface="Baskerville" panose="02020502070401020303" pitchFamily="18" charset="0"/>
              </a:rPr>
              <a:t>Mexicans unhappy</a:t>
            </a:r>
          </a:p>
        </p:txBody>
      </p:sp>
      <p:pic>
        <p:nvPicPr>
          <p:cNvPr id="7" name="Picture 6" descr="A close-up of a flag&#10;&#10;Description automatically generated">
            <a:extLst>
              <a:ext uri="{FF2B5EF4-FFF2-40B4-BE49-F238E27FC236}">
                <a16:creationId xmlns:a16="http://schemas.microsoft.com/office/drawing/2014/main" id="{8F47D5B6-C4D3-0350-6765-AEAD4BD26433}"/>
              </a:ext>
            </a:extLst>
          </p:cNvPr>
          <p:cNvPicPr>
            <a:picLocks noChangeAspect="1"/>
          </p:cNvPicPr>
          <p:nvPr/>
        </p:nvPicPr>
        <p:blipFill rotWithShape="1">
          <a:blip r:embed="rId3"/>
          <a:srcRect l="23097" r="20295"/>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11" name="Content Placeholder 10">
            <a:extLst>
              <a:ext uri="{FF2B5EF4-FFF2-40B4-BE49-F238E27FC236}">
                <a16:creationId xmlns:a16="http://schemas.microsoft.com/office/drawing/2014/main" id="{9B113CA0-0FF9-89F3-6DC6-3A76DB191795}"/>
              </a:ext>
            </a:extLst>
          </p:cNvPr>
          <p:cNvSpPr>
            <a:spLocks noGrp="1"/>
          </p:cNvSpPr>
          <p:nvPr>
            <p:ph idx="1"/>
          </p:nvPr>
        </p:nvSpPr>
        <p:spPr>
          <a:xfrm>
            <a:off x="6901730" y="1315073"/>
            <a:ext cx="5089119" cy="5533695"/>
          </a:xfrm>
        </p:spPr>
        <p:txBody>
          <a:bodyPr>
            <a:normAutofit/>
          </a:bodyPr>
          <a:lstStyle/>
          <a:p>
            <a:r>
              <a:rPr lang="en-US" sz="2400" dirty="0">
                <a:latin typeface="Baskerville" panose="02020502070401020303" pitchFamily="18" charset="0"/>
                <a:ea typeface="Baskerville" panose="02020502070401020303" pitchFamily="18" charset="0"/>
              </a:rPr>
              <a:t>Mexico was determined to extract itself from the influence of the Catholic Church</a:t>
            </a:r>
          </a:p>
          <a:p>
            <a:r>
              <a:rPr lang="en-US" sz="2400" dirty="0">
                <a:latin typeface="Baskerville" panose="02020502070401020303" pitchFamily="18" charset="0"/>
                <a:ea typeface="Baskerville" panose="02020502070401020303" pitchFamily="18" charset="0"/>
              </a:rPr>
              <a:t>There are still divisions, Liberal and Conservative even within Masonry</a:t>
            </a:r>
          </a:p>
          <a:p>
            <a:pPr lvl="1"/>
            <a:r>
              <a:rPr lang="en-US" dirty="0">
                <a:latin typeface="Baskerville" panose="02020502070401020303" pitchFamily="18" charset="0"/>
                <a:ea typeface="Baskerville" panose="02020502070401020303" pitchFamily="18" charset="0"/>
              </a:rPr>
              <a:t>Maybe a lesson here as the Catholic Church was marginalized,</a:t>
            </a:r>
          </a:p>
          <a:p>
            <a:pPr lvl="1"/>
            <a:r>
              <a:rPr lang="en-US" dirty="0">
                <a:latin typeface="Baskerville" panose="02020502070401020303" pitchFamily="18" charset="0"/>
                <a:ea typeface="Baskerville" panose="02020502070401020303" pitchFamily="18" charset="0"/>
              </a:rPr>
              <a:t>Political competition develops between the York Rite and the Scottish Rite</a:t>
            </a:r>
          </a:p>
          <a:p>
            <a:r>
              <a:rPr lang="en-US" dirty="0">
                <a:latin typeface="Baskerville" panose="02020502070401020303" pitchFamily="18" charset="0"/>
                <a:ea typeface="Baskerville" panose="02020502070401020303" pitchFamily="18" charset="0"/>
              </a:rPr>
              <a:t>This conflict spilled over to Texas</a:t>
            </a:r>
          </a:p>
          <a:p>
            <a:endParaRPr lang="en-US" dirty="0">
              <a:latin typeface="Baskerville" panose="02020502070401020303" pitchFamily="18" charset="0"/>
              <a:ea typeface="Baskerville" panose="02020502070401020303" pitchFamily="18" charset="0"/>
            </a:endParaRPr>
          </a:p>
          <a:p>
            <a:endParaRPr lang="en-US" sz="2000" dirty="0">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2693580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54F10E-75EA-DE6B-6316-0EE80A59C1D0}"/>
              </a:ext>
            </a:extLst>
          </p:cNvPr>
          <p:cNvSpPr>
            <a:spLocks noGrp="1"/>
          </p:cNvSpPr>
          <p:nvPr>
            <p:ph type="title"/>
          </p:nvPr>
        </p:nvSpPr>
        <p:spPr>
          <a:xfrm>
            <a:off x="182880" y="365125"/>
            <a:ext cx="5486399" cy="1436426"/>
          </a:xfrm>
        </p:spPr>
        <p:txBody>
          <a:bodyPr>
            <a:normAutofit/>
          </a:bodyPr>
          <a:lstStyle/>
          <a:p>
            <a:r>
              <a:rPr lang="en-US" dirty="0">
                <a:latin typeface="Baskerville" panose="02020502070401020303" pitchFamily="18" charset="0"/>
                <a:ea typeface="Baskerville" panose="02020502070401020303" pitchFamily="18" charset="0"/>
              </a:rPr>
              <a:t>Texans unhappy with Mexico</a:t>
            </a:r>
          </a:p>
        </p:txBody>
      </p:sp>
      <p:sp>
        <p:nvSpPr>
          <p:cNvPr id="37" name="Content Placeholder 36">
            <a:extLst>
              <a:ext uri="{FF2B5EF4-FFF2-40B4-BE49-F238E27FC236}">
                <a16:creationId xmlns:a16="http://schemas.microsoft.com/office/drawing/2014/main" id="{922658A1-94FB-BF24-E915-9AF4A18EF020}"/>
              </a:ext>
            </a:extLst>
          </p:cNvPr>
          <p:cNvSpPr>
            <a:spLocks noGrp="1"/>
          </p:cNvSpPr>
          <p:nvPr>
            <p:ph idx="1"/>
          </p:nvPr>
        </p:nvSpPr>
        <p:spPr>
          <a:xfrm>
            <a:off x="182880" y="1955774"/>
            <a:ext cx="4543848" cy="4537101"/>
          </a:xfrm>
        </p:spPr>
        <p:txBody>
          <a:bodyPr>
            <a:normAutofit/>
          </a:bodyPr>
          <a:lstStyle/>
          <a:p>
            <a:r>
              <a:rPr lang="en-US" sz="3200" dirty="0"/>
              <a:t>Economic Issues</a:t>
            </a:r>
          </a:p>
          <a:p>
            <a:endParaRPr lang="en-US" sz="3200" dirty="0"/>
          </a:p>
          <a:p>
            <a:r>
              <a:rPr lang="en-US" sz="3200" dirty="0"/>
              <a:t>Political Oppression</a:t>
            </a:r>
          </a:p>
          <a:p>
            <a:endParaRPr lang="en-US" sz="3200" dirty="0"/>
          </a:p>
          <a:p>
            <a:r>
              <a:rPr lang="en-US" sz="3200" dirty="0"/>
              <a:t>Cultural differences</a:t>
            </a:r>
          </a:p>
        </p:txBody>
      </p:sp>
      <p:pic>
        <p:nvPicPr>
          <p:cNvPr id="9" name="Content Placeholder 8" descr="A flag on a pole&#10;&#10;Description automatically generated with low confidence">
            <a:extLst>
              <a:ext uri="{FF2B5EF4-FFF2-40B4-BE49-F238E27FC236}">
                <a16:creationId xmlns:a16="http://schemas.microsoft.com/office/drawing/2014/main" id="{D5323F6C-EABD-7E6C-40CE-B32552A8C223}"/>
              </a:ext>
            </a:extLst>
          </p:cNvPr>
          <p:cNvPicPr>
            <a:picLocks noChangeAspect="1"/>
          </p:cNvPicPr>
          <p:nvPr/>
        </p:nvPicPr>
        <p:blipFill rotWithShape="1">
          <a:blip r:embed="rId3"/>
          <a:srcRect t="18277" r="-1" b="5777"/>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7" name="Picture 6" descr="A close-up of a flag&#10;&#10;Description automatically generated">
            <a:extLst>
              <a:ext uri="{FF2B5EF4-FFF2-40B4-BE49-F238E27FC236}">
                <a16:creationId xmlns:a16="http://schemas.microsoft.com/office/drawing/2014/main" id="{FE8892AF-C07C-8398-A96A-1E8479B7DB7D}"/>
              </a:ext>
            </a:extLst>
          </p:cNvPr>
          <p:cNvPicPr>
            <a:picLocks noChangeAspect="1"/>
          </p:cNvPicPr>
          <p:nvPr/>
        </p:nvPicPr>
        <p:blipFill rotWithShape="1">
          <a:blip r:embed="rId4"/>
          <a:srcRect t="18910" b="8406"/>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4096589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5">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025166-D6DB-3045-1D19-6C9A5F3A8259}"/>
              </a:ext>
            </a:extLst>
          </p:cNvPr>
          <p:cNvSpPr>
            <a:spLocks noGrp="1"/>
          </p:cNvSpPr>
          <p:nvPr>
            <p:ph type="title"/>
          </p:nvPr>
        </p:nvSpPr>
        <p:spPr>
          <a:xfrm>
            <a:off x="8643193" y="489507"/>
            <a:ext cx="3091607" cy="1655483"/>
          </a:xfrm>
        </p:spPr>
        <p:txBody>
          <a:bodyPr anchor="b">
            <a:normAutofit/>
          </a:bodyPr>
          <a:lstStyle/>
          <a:p>
            <a:r>
              <a:rPr lang="en-US" sz="4000" dirty="0">
                <a:latin typeface="Baskerville" panose="02020502070401020303" pitchFamily="18" charset="0"/>
                <a:ea typeface="Baskerville" panose="02020502070401020303" pitchFamily="18" charset="0"/>
              </a:rPr>
              <a:t>Unrest in Mexico</a:t>
            </a:r>
          </a:p>
        </p:txBody>
      </p:sp>
      <p:pic>
        <p:nvPicPr>
          <p:cNvPr id="9" name="Content Placeholder 8" descr="A map of the country&#10;&#10;Description automatically generated with low confidence">
            <a:extLst>
              <a:ext uri="{FF2B5EF4-FFF2-40B4-BE49-F238E27FC236}">
                <a16:creationId xmlns:a16="http://schemas.microsoft.com/office/drawing/2014/main" id="{58B9A220-CB91-5EAC-383E-AE8CC29356D4}"/>
              </a:ext>
            </a:extLst>
          </p:cNvPr>
          <p:cNvPicPr>
            <a:picLocks noChangeAspect="1"/>
          </p:cNvPicPr>
          <p:nvPr/>
        </p:nvPicPr>
        <p:blipFill rotWithShape="1">
          <a:blip r:embed="rId3"/>
          <a:srcRect t="5430" r="-1" b="-1"/>
          <a:stretch/>
        </p:blipFill>
        <p:spPr>
          <a:xfrm>
            <a:off x="20" y="430"/>
            <a:ext cx="8117348" cy="6409944"/>
          </a:xfrm>
          <a:prstGeom prst="rect">
            <a:avLst/>
          </a:prstGeom>
        </p:spPr>
      </p:pic>
      <p:sp>
        <p:nvSpPr>
          <p:cNvPr id="13" name="Content Placeholder 12">
            <a:extLst>
              <a:ext uri="{FF2B5EF4-FFF2-40B4-BE49-F238E27FC236}">
                <a16:creationId xmlns:a16="http://schemas.microsoft.com/office/drawing/2014/main" id="{03323978-50AE-9FD3-2E93-DE8A78B85AF5}"/>
              </a:ext>
            </a:extLst>
          </p:cNvPr>
          <p:cNvSpPr>
            <a:spLocks noGrp="1"/>
          </p:cNvSpPr>
          <p:nvPr>
            <p:ph idx="1"/>
          </p:nvPr>
        </p:nvSpPr>
        <p:spPr>
          <a:xfrm>
            <a:off x="8643193" y="2418408"/>
            <a:ext cx="2942813" cy="3540265"/>
          </a:xfrm>
        </p:spPr>
        <p:txBody>
          <a:bodyPr>
            <a:normAutofit/>
          </a:bodyPr>
          <a:lstStyle/>
          <a:p>
            <a:endParaRPr lang="en-US" sz="2000" dirty="0"/>
          </a:p>
        </p:txBody>
      </p:sp>
      <p:sp>
        <p:nvSpPr>
          <p:cNvPr id="18" name="Rectangle 17">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15182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4168</TotalTime>
  <Words>4320</Words>
  <Application>Microsoft Macintosh PowerPoint</Application>
  <PresentationFormat>Widescreen</PresentationFormat>
  <Paragraphs>232</Paragraphs>
  <Slides>23</Slides>
  <Notes>23</Notes>
  <HiddenSlides>3</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__Poppins_3bfef9</vt:lpstr>
      <vt:lpstr>-webkit-standard</vt:lpstr>
      <vt:lpstr>Arial</vt:lpstr>
      <vt:lpstr>Baskerville</vt:lpstr>
      <vt:lpstr>BlinkMacSystemFont</vt:lpstr>
      <vt:lpstr>Calibri</vt:lpstr>
      <vt:lpstr>Calibri Light</vt:lpstr>
      <vt:lpstr>Helvetica Neue</vt:lpstr>
      <vt:lpstr>Office Theme</vt:lpstr>
      <vt:lpstr>The Founding of the Republic of Texas</vt:lpstr>
      <vt:lpstr>Freemasons &amp; The Founding Fathers</vt:lpstr>
      <vt:lpstr>Pre-History – Side 1 Pro Regent Spain York Rite Masons led by Augustin de Iturbide</vt:lpstr>
      <vt:lpstr>Pre-History Side 2 Constitutional Republic  Scottish Rite Masons  led by Antonio Lopes de Santa Anna </vt:lpstr>
      <vt:lpstr>Historical Background</vt:lpstr>
      <vt:lpstr>The province of Coahuila “Coa wee la” y Tejas</vt:lpstr>
      <vt:lpstr>Mexicans unhappy</vt:lpstr>
      <vt:lpstr>Texans unhappy with Mexico</vt:lpstr>
      <vt:lpstr>Unrest in Mexico</vt:lpstr>
      <vt:lpstr>1835 War is declared </vt:lpstr>
      <vt:lpstr>Mexican Freemasons</vt:lpstr>
      <vt:lpstr>Texas Freemasons</vt:lpstr>
      <vt:lpstr>Texas War for Independence</vt:lpstr>
      <vt:lpstr>PowerPoint Presentation</vt:lpstr>
      <vt:lpstr>The Alamo – 13 days that formed a Republic</vt:lpstr>
      <vt:lpstr>PowerPoint Presentation</vt:lpstr>
      <vt:lpstr>PowerPoint Presentation</vt:lpstr>
      <vt:lpstr>Masonry Spares the life of Santa Anna</vt:lpstr>
      <vt:lpstr>All Presidents of the Republic of Texas were Masons</vt:lpstr>
      <vt:lpstr>Texas ties to Virginia</vt:lpstr>
      <vt:lpstr>PowerPoint Presentation</vt:lpstr>
      <vt:lpstr>Other Masons involved in the Battle for Texas Independence</vt:lpstr>
      <vt:lpstr>Other Masons involved in the Battle for Texas Independence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Founding of the Republic</dc:title>
  <dc:creator>Microsoft Office User</dc:creator>
  <cp:lastModifiedBy>Microsoft Office User</cp:lastModifiedBy>
  <cp:revision>107</cp:revision>
  <dcterms:created xsi:type="dcterms:W3CDTF">2023-05-15T01:10:10Z</dcterms:created>
  <dcterms:modified xsi:type="dcterms:W3CDTF">2023-07-30T17:55:06Z</dcterms:modified>
</cp:coreProperties>
</file>